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408" r:id="rId3"/>
    <p:sldId id="390" r:id="rId4"/>
    <p:sldId id="427" r:id="rId5"/>
    <p:sldId id="392" r:id="rId6"/>
    <p:sldId id="431" r:id="rId7"/>
    <p:sldId id="452" r:id="rId8"/>
    <p:sldId id="453" r:id="rId9"/>
    <p:sldId id="468" r:id="rId10"/>
    <p:sldId id="393" r:id="rId11"/>
    <p:sldId id="469" r:id="rId12"/>
    <p:sldId id="456" r:id="rId13"/>
    <p:sldId id="458" r:id="rId14"/>
    <p:sldId id="457" r:id="rId15"/>
    <p:sldId id="467" r:id="rId16"/>
    <p:sldId id="461" r:id="rId17"/>
    <p:sldId id="460" r:id="rId18"/>
    <p:sldId id="462" r:id="rId19"/>
    <p:sldId id="446" r:id="rId20"/>
    <p:sldId id="464" r:id="rId21"/>
    <p:sldId id="409" r:id="rId22"/>
    <p:sldId id="465" r:id="rId23"/>
    <p:sldId id="466" r:id="rId24"/>
    <p:sldId id="3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24B85A-8732-7645-9115-DDF0A5D69379}">
          <p14:sldIdLst>
            <p14:sldId id="256"/>
            <p14:sldId id="408"/>
            <p14:sldId id="390"/>
            <p14:sldId id="427"/>
            <p14:sldId id="392"/>
            <p14:sldId id="431"/>
            <p14:sldId id="452"/>
            <p14:sldId id="453"/>
            <p14:sldId id="468"/>
            <p14:sldId id="393"/>
            <p14:sldId id="469"/>
            <p14:sldId id="456"/>
            <p14:sldId id="458"/>
            <p14:sldId id="457"/>
            <p14:sldId id="467"/>
            <p14:sldId id="461"/>
            <p14:sldId id="460"/>
            <p14:sldId id="462"/>
            <p14:sldId id="446"/>
            <p14:sldId id="464"/>
            <p14:sldId id="409"/>
            <p14:sldId id="465"/>
            <p14:sldId id="466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5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7" autoAdjust="0"/>
    <p:restoredTop sz="66478" autoAdjust="0"/>
  </p:normalViewPr>
  <p:slideViewPr>
    <p:cSldViewPr snapToGrid="0" snapToObjects="1">
      <p:cViewPr varScale="1">
        <p:scale>
          <a:sx n="79" d="100"/>
          <a:sy n="79" d="100"/>
        </p:scale>
        <p:origin x="25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enyuwen/Desktop/ac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enyuwen/Desktop/T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SRS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72.879720000000006</c:v>
                </c:pt>
                <c:pt idx="1">
                  <c:v>31.328719999999997</c:v>
                </c:pt>
                <c:pt idx="2">
                  <c:v>15.382979999999998</c:v>
                </c:pt>
                <c:pt idx="3">
                  <c:v>13.310759999999998</c:v>
                </c:pt>
                <c:pt idx="4">
                  <c:v>6.7505800000000002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AF-AA4D-B93C-4B1E8118739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ApproxIoT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2.7799999999999998E-2</c:v>
                </c:pt>
                <c:pt idx="1">
                  <c:v>2.3699999999999999E-2</c:v>
                </c:pt>
                <c:pt idx="2" formatCode="0.00E+00">
                  <c:v>5.7666666666699997E-3</c:v>
                </c:pt>
                <c:pt idx="3" formatCode="0.00E+00">
                  <c:v>4.64E-3</c:v>
                </c:pt>
                <c:pt idx="4" formatCode="0.00E+00">
                  <c:v>2.8400000000000001E-3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AF-AA4D-B93C-4B1E81187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682272"/>
        <c:axId val="46670495"/>
      </c:lineChart>
      <c:catAx>
        <c:axId val="1984682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Sampling</a:t>
                </a:r>
                <a:r>
                  <a:rPr lang="en-US" sz="2000" baseline="0"/>
                  <a:t> fraction(%)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70495"/>
        <c:crosses val="autoZero"/>
        <c:auto val="1"/>
        <c:lblAlgn val="ctr"/>
        <c:lblOffset val="100"/>
        <c:noMultiLvlLbl val="0"/>
      </c:catAx>
      <c:valAx>
        <c:axId val="46670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Accuracy</a:t>
                </a:r>
                <a:r>
                  <a:rPr lang="en-US" sz="2000" baseline="0"/>
                  <a:t> loss(%)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682272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9190545118337591"/>
          <c:y val="8.4986460025830102E-2"/>
          <c:w val="0.42705508779641238"/>
          <c:h val="8.92863392075990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635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31177805672844"/>
          <c:y val="8.5238839180040715E-2"/>
          <c:w val="0.62970722862540729"/>
          <c:h val="0.72501078978465938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Native</c:v>
                </c:pt>
              </c:strCache>
            </c:strRef>
          </c:tx>
          <c:spPr>
            <a:ln w="57150" cap="rnd">
              <a:solidFill>
                <a:schemeClr val="accent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11.134</c:v>
                </c:pt>
                <c:pt idx="1">
                  <c:v>11.134</c:v>
                </c:pt>
                <c:pt idx="2">
                  <c:v>11.134</c:v>
                </c:pt>
                <c:pt idx="3">
                  <c:v>11.134</c:v>
                </c:pt>
                <c:pt idx="4">
                  <c:v>11.134</c:v>
                </c:pt>
                <c:pt idx="5">
                  <c:v>11.134</c:v>
                </c:pt>
                <c:pt idx="6">
                  <c:v>11.134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6F-F841-8732-3F10BCF6E9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SRS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104.604</c:v>
                </c:pt>
                <c:pt idx="1">
                  <c:v>63.716000000000001</c:v>
                </c:pt>
                <c:pt idx="2">
                  <c:v>32.405999999999999</c:v>
                </c:pt>
                <c:pt idx="3">
                  <c:v>20.478999999999999</c:v>
                </c:pt>
                <c:pt idx="4">
                  <c:v>15.895</c:v>
                </c:pt>
                <c:pt idx="5">
                  <c:v>12.547000000000001</c:v>
                </c:pt>
                <c:pt idx="6">
                  <c:v>11.045999999999999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6F-F841-8732-3F10BCF6E9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ApproxIoT</c:v>
                </c:pt>
              </c:strCache>
            </c:strRef>
          </c:tx>
          <c:spPr>
            <a:ln w="571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110.65600000000001</c:v>
                </c:pt>
                <c:pt idx="1">
                  <c:v>66.646000000000001</c:v>
                </c:pt>
                <c:pt idx="2">
                  <c:v>33.317</c:v>
                </c:pt>
                <c:pt idx="3">
                  <c:v>19.704000000000001</c:v>
                </c:pt>
                <c:pt idx="4">
                  <c:v>14.72</c:v>
                </c:pt>
                <c:pt idx="5">
                  <c:v>12.429</c:v>
                </c:pt>
                <c:pt idx="6">
                  <c:v>11.003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6F-F841-8732-3F10BCF6E9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56863"/>
        <c:axId val="1718932032"/>
      </c:lineChart>
      <c:catAx>
        <c:axId val="49456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Sampling</a:t>
                </a:r>
                <a:r>
                  <a:rPr lang="en-US" sz="2000" baseline="0"/>
                  <a:t> fraction(%)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32032"/>
        <c:crosses val="autoZero"/>
        <c:auto val="1"/>
        <c:lblAlgn val="ctr"/>
        <c:lblOffset val="100"/>
        <c:noMultiLvlLbl val="0"/>
      </c:catAx>
      <c:valAx>
        <c:axId val="171893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 Throughput</a:t>
                </a:r>
                <a:r>
                  <a:rPr lang="en-US" sz="2000" baseline="0" dirty="0"/>
                  <a:t>(k) items/s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56863"/>
        <c:crosses val="autoZero"/>
        <c:crossBetween val="between"/>
        <c:majorUnit val="40"/>
      </c:valAx>
      <c:spPr>
        <a:noFill/>
        <a:ln w="28575"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353662495086665"/>
          <c:y val="0.10270588035220431"/>
          <c:w val="0.46378941762714443"/>
          <c:h val="0.16875118110236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C8C57-7860-BD43-BE03-D2230F870AA6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D54C9-B812-7C45-989A-CDFECD4C0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4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4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95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14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4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0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0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49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0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altLang="zh-Hans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altLang="zh-Han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1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5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6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E3E5-DFC2-B54C-B5E4-84E3FD9B0581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71B0-77EE-454A-952B-274843D0699D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946-4864-F848-837F-2A6F3C58C156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>
            <a:noAutofit/>
          </a:bodyPr>
          <a:lstStyle>
            <a:lvl1pPr algn="ctr">
              <a:defRPr sz="5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1992"/>
            <a:ext cx="7886700" cy="4351338"/>
          </a:xfrm>
        </p:spPr>
        <p:txBody>
          <a:bodyPr/>
          <a:lstStyle>
            <a:lvl1pPr>
              <a:defRPr sz="3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4C3E-7674-6D4E-A4D9-EDCE7EF2681F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BB6FE-2C6F-3149-926E-ABC47380A4FD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48A-FF6A-9D4D-B409-2462E8341050}" type="datetime1">
              <a:rPr lang="de-DE" smtClean="0"/>
              <a:t>19.06.18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171B-08CE-BB43-945C-916381118BC5}" type="datetime1">
              <a:rPr lang="de-DE" smtClean="0"/>
              <a:t>19.06.18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82E8-5994-6B4B-AE8F-5CFA7DD2FF20}" type="datetime1">
              <a:rPr lang="de-DE" smtClean="0"/>
              <a:t>19.06.18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3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B971-6B67-5340-A093-12A8CB78E395}" type="datetime1">
              <a:rPr lang="de-DE" smtClean="0"/>
              <a:t>19.06.18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5A7F-6A6E-C54F-AD32-5671C0B18FE2}" type="datetime1">
              <a:rPr lang="de-DE" smtClean="0"/>
              <a:t>19.06.18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6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6859-88BB-B541-9E58-1142101B7B19}" type="datetime1">
              <a:rPr lang="de-DE" smtClean="0"/>
              <a:t>19.06.18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8629"/>
            <a:ext cx="7886700" cy="660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25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8679D-6AD2-E548-A168-5B0B5A775B32}" type="datetime1">
              <a:rPr lang="de-DE" smtClean="0"/>
              <a:t>19.06.18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0" i="0" kern="1200">
          <a:solidFill>
            <a:schemeClr val="accent5">
              <a:lumMod val="50000"/>
            </a:schemeClr>
          </a:solidFill>
          <a:latin typeface="Candara" charset="0"/>
          <a:ea typeface="Candara" charset="0"/>
          <a:cs typeface="Candar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roxiot.github.io/ApproxI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peering.google.com/#/infrastructure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124" y="879059"/>
            <a:ext cx="6605396" cy="2866128"/>
          </a:xfrm>
        </p:spPr>
        <p:txBody>
          <a:bodyPr>
            <a:normAutofit fontScale="90000"/>
          </a:bodyPr>
          <a:lstStyle/>
          <a:p>
            <a:r>
              <a:rPr lang="en-US" sz="6700" b="0" dirty="0" err="1">
                <a:latin typeface="Candara"/>
                <a:cs typeface="Candara"/>
              </a:rPr>
              <a:t>Approx</a:t>
            </a:r>
            <a:r>
              <a:rPr lang="en-US" altLang="zh-Hans" sz="6700" b="0" dirty="0" err="1">
                <a:latin typeface="Candara"/>
                <a:cs typeface="Candara"/>
              </a:rPr>
              <a:t>IoT</a:t>
            </a:r>
            <a:br>
              <a:rPr lang="en-US" sz="4000" dirty="0">
                <a:latin typeface="Candara"/>
                <a:cs typeface="Candara"/>
              </a:rPr>
            </a:br>
            <a:br>
              <a:rPr lang="en-US" sz="4000" dirty="0">
                <a:latin typeface="Candara"/>
                <a:cs typeface="Candara"/>
              </a:rPr>
            </a:br>
            <a:r>
              <a:rPr lang="en-US" sz="4000" dirty="0">
                <a:latin typeface="Candara"/>
                <a:cs typeface="Candara"/>
              </a:rPr>
              <a:t>Approximate Computing for Edge Computing</a:t>
            </a:r>
            <a:br>
              <a:rPr lang="en-US" sz="4000" dirty="0">
                <a:latin typeface="Candara"/>
                <a:cs typeface="Candara"/>
              </a:rPr>
            </a:br>
            <a:br>
              <a:rPr lang="en-US" sz="4000" dirty="0">
                <a:latin typeface="Candara"/>
                <a:cs typeface="Candara"/>
              </a:rPr>
            </a:b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https://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hlinkClick r:id="rId3"/>
              </a:rPr>
              <a:t>ApproxIoT.github.io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hlinkClick r:id="rId3"/>
              </a:rPr>
              <a:t>ApproxIoT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/</a:t>
            </a:r>
            <a:br>
              <a:rPr lang="en-GB" sz="4000" i="1" dirty="0">
                <a:latin typeface="Helvetica Light" pitchFamily="2" charset="0"/>
              </a:rPr>
            </a:br>
            <a:endParaRPr lang="en-US" sz="2000" b="0" dirty="0">
              <a:solidFill>
                <a:schemeClr val="tx2"/>
              </a:solidFill>
              <a:latin typeface="Candara"/>
              <a:cs typeface="Canda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349" y="3986928"/>
            <a:ext cx="8904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2400" b="1" dirty="0" err="1">
                <a:solidFill>
                  <a:schemeClr val="tx2"/>
                </a:solidFill>
                <a:cs typeface="Candara"/>
              </a:rPr>
              <a:t>Zhenyu</a:t>
            </a:r>
            <a:r>
              <a:rPr lang="en-GB" sz="2400" b="1" dirty="0">
                <a:solidFill>
                  <a:schemeClr val="tx2"/>
                </a:solidFill>
                <a:cs typeface="Candara"/>
              </a:rPr>
              <a:t> Wen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, Do Le Quoc, </a:t>
            </a:r>
          </a:p>
          <a:p>
            <a:pPr lvl="1" algn="ctr"/>
            <a:r>
              <a:rPr lang="en-GB" sz="2400" dirty="0" err="1">
                <a:solidFill>
                  <a:schemeClr val="tx2"/>
                </a:solidFill>
                <a:cs typeface="Candara"/>
              </a:rPr>
              <a:t>Pramod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Bhatotia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,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Ruichuan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Chen,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Myungjin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Lee</a:t>
            </a:r>
          </a:p>
          <a:p>
            <a:pPr algn="ctr"/>
            <a:endParaRPr lang="en-US" sz="2400" u="sng" dirty="0">
              <a:solidFill>
                <a:schemeClr val="tx2"/>
              </a:solidFill>
              <a:latin typeface="Candara"/>
              <a:cs typeface="Candar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20" y="5187257"/>
            <a:ext cx="8228044" cy="920122"/>
            <a:chOff x="781487" y="5042909"/>
            <a:chExt cx="8228044" cy="92012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120" y="5042909"/>
              <a:ext cx="2677411" cy="78839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962" y="5284650"/>
              <a:ext cx="1877226" cy="5455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487" y="5151840"/>
              <a:ext cx="3387436" cy="81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51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ApproxIoT</a:t>
            </a:r>
            <a:r>
              <a:rPr lang="en-US" dirty="0"/>
              <a:t>: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CA5267-52B7-9C4F-B453-AE9B65A6C585}"/>
              </a:ext>
            </a:extLst>
          </p:cNvPr>
          <p:cNvSpPr/>
          <p:nvPr/>
        </p:nvSpPr>
        <p:spPr>
          <a:xfrm>
            <a:off x="535636" y="2389775"/>
            <a:ext cx="6222974" cy="2712312"/>
          </a:xfrm>
          <a:prstGeom prst="rect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58148-AC70-7D4D-BB9F-F45B8095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167" y="1186250"/>
            <a:ext cx="947530" cy="9475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522D2D-BE02-3041-A070-025D4C69039C}"/>
              </a:ext>
            </a:extLst>
          </p:cNvPr>
          <p:cNvSpPr/>
          <p:nvPr/>
        </p:nvSpPr>
        <p:spPr>
          <a:xfrm>
            <a:off x="618355" y="5586910"/>
            <a:ext cx="7575986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ApproxIoT</a:t>
            </a:r>
            <a:r>
              <a:rPr lang="en-US" sz="2000" dirty="0"/>
              <a:t> employs sampling in the distributed environment of</a:t>
            </a:r>
          </a:p>
          <a:p>
            <a:pPr algn="ctr"/>
            <a:r>
              <a:rPr lang="en-US" sz="2400" dirty="0"/>
              <a:t>edge + cloud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07378-7216-2241-9921-A015F6D64291}"/>
              </a:ext>
            </a:extLst>
          </p:cNvPr>
          <p:cNvSpPr txBox="1"/>
          <p:nvPr/>
        </p:nvSpPr>
        <p:spPr>
          <a:xfrm>
            <a:off x="4660294" y="1194882"/>
            <a:ext cx="1165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 and </a:t>
            </a:r>
          </a:p>
          <a:p>
            <a:pPr algn="ctr"/>
            <a:r>
              <a:rPr lang="en-US" sz="2000" dirty="0"/>
              <a:t>budget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72385F-C7E3-9847-9CCA-ADFE2D029070}"/>
              </a:ext>
            </a:extLst>
          </p:cNvPr>
          <p:cNvCxnSpPr>
            <a:cxnSpLocks/>
          </p:cNvCxnSpPr>
          <p:nvPr/>
        </p:nvCxnSpPr>
        <p:spPr>
          <a:xfrm>
            <a:off x="6065932" y="1961809"/>
            <a:ext cx="0" cy="461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CFD2554-A06F-8F43-9697-12E029435913}"/>
              </a:ext>
            </a:extLst>
          </p:cNvPr>
          <p:cNvGrpSpPr/>
          <p:nvPr/>
        </p:nvGrpSpPr>
        <p:grpSpPr>
          <a:xfrm>
            <a:off x="12051" y="2712442"/>
            <a:ext cx="457682" cy="2183909"/>
            <a:chOff x="12051" y="2712442"/>
            <a:chExt cx="457682" cy="21839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D8C7F-D05C-0D41-890D-A67A8EE10F59}"/>
                </a:ext>
              </a:extLst>
            </p:cNvPr>
            <p:cNvSpPr txBox="1"/>
            <p:nvPr/>
          </p:nvSpPr>
          <p:spPr>
            <a:xfrm>
              <a:off x="12051" y="271244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AEECF-57F6-3C42-ADAE-C51814C203B7}"/>
                </a:ext>
              </a:extLst>
            </p:cNvPr>
            <p:cNvSpPr txBox="1"/>
            <p:nvPr/>
          </p:nvSpPr>
          <p:spPr>
            <a:xfrm>
              <a:off x="22362" y="335969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83D0AB-19C2-6046-9085-B70363593AD4}"/>
                </a:ext>
              </a:extLst>
            </p:cNvPr>
            <p:cNvSpPr txBox="1"/>
            <p:nvPr/>
          </p:nvSpPr>
          <p:spPr>
            <a:xfrm>
              <a:off x="22362" y="452701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7F8861-755E-E248-9447-DF6473318632}"/>
                </a:ext>
              </a:extLst>
            </p:cNvPr>
            <p:cNvSpPr txBox="1"/>
            <p:nvPr/>
          </p:nvSpPr>
          <p:spPr>
            <a:xfrm rot="5400000">
              <a:off x="112385" y="301474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7B0D7-4003-9143-9880-30F8BB7F4FD3}"/>
                </a:ext>
              </a:extLst>
            </p:cNvPr>
            <p:cNvSpPr txBox="1"/>
            <p:nvPr/>
          </p:nvSpPr>
          <p:spPr>
            <a:xfrm>
              <a:off x="37685" y="388374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m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855D73-8CD5-7A47-9111-E9C9975E0627}"/>
                </a:ext>
              </a:extLst>
            </p:cNvPr>
            <p:cNvSpPr txBox="1"/>
            <p:nvPr/>
          </p:nvSpPr>
          <p:spPr>
            <a:xfrm rot="5400000">
              <a:off x="83917" y="360052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4C2EC4-A6F6-4242-9971-2C391238BE15}"/>
                </a:ext>
              </a:extLst>
            </p:cNvPr>
            <p:cNvSpPr txBox="1"/>
            <p:nvPr/>
          </p:nvSpPr>
          <p:spPr>
            <a:xfrm rot="5400000">
              <a:off x="98790" y="41946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99D711-EB00-6B48-BCD8-78C2CEFA538E}"/>
              </a:ext>
            </a:extLst>
          </p:cNvPr>
          <p:cNvGrpSpPr/>
          <p:nvPr/>
        </p:nvGrpSpPr>
        <p:grpSpPr>
          <a:xfrm>
            <a:off x="444099" y="2484956"/>
            <a:ext cx="3868730" cy="2441884"/>
            <a:chOff x="444099" y="2484956"/>
            <a:chExt cx="3868730" cy="244188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8249AB-200A-D146-97D5-F96D886C6CC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444099" y="2897108"/>
              <a:ext cx="370060" cy="2459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390E28-6298-9046-A0DF-2B34E2F0E75B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454410" y="3473266"/>
              <a:ext cx="386307" cy="71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983B5D-A9D0-C545-8A7E-FA9F9F0CDB4B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469733" y="4068415"/>
              <a:ext cx="618226" cy="264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F26278-9FCB-9447-803D-98AB72E3E538}"/>
                </a:ext>
              </a:extLst>
            </p:cNvPr>
            <p:cNvCxnSpPr>
              <a:cxnSpLocks/>
              <a:stCxn id="15" idx="3"/>
              <a:endCxn id="21" idx="1"/>
            </p:cNvCxnSpPr>
            <p:nvPr/>
          </p:nvCxnSpPr>
          <p:spPr>
            <a:xfrm flipV="1">
              <a:off x="454410" y="4685046"/>
              <a:ext cx="700957" cy="2663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lternate Process 20">
              <a:extLst>
                <a:ext uri="{FF2B5EF4-FFF2-40B4-BE49-F238E27FC236}">
                  <a16:creationId xmlns:a16="http://schemas.microsoft.com/office/drawing/2014/main" id="{947E9870-FBBC-8543-9733-054FE5D319D3}"/>
                </a:ext>
              </a:extLst>
            </p:cNvPr>
            <p:cNvSpPr/>
            <p:nvPr/>
          </p:nvSpPr>
          <p:spPr>
            <a:xfrm>
              <a:off x="1155367" y="4506511"/>
              <a:ext cx="412330" cy="35706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24ABC9-185A-2842-A6D5-CC1D0496DBD4}"/>
                </a:ext>
              </a:extLst>
            </p:cNvPr>
            <p:cNvSpPr/>
            <p:nvPr/>
          </p:nvSpPr>
          <p:spPr>
            <a:xfrm>
              <a:off x="698956" y="2522117"/>
              <a:ext cx="3613873" cy="240472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lternate Process 19">
              <a:extLst>
                <a:ext uri="{FF2B5EF4-FFF2-40B4-BE49-F238E27FC236}">
                  <a16:creationId xmlns:a16="http://schemas.microsoft.com/office/drawing/2014/main" id="{D770EF77-F92F-9440-AF99-D21FA58B6FDC}"/>
                </a:ext>
              </a:extLst>
            </p:cNvPr>
            <p:cNvSpPr/>
            <p:nvPr/>
          </p:nvSpPr>
          <p:spPr>
            <a:xfrm>
              <a:off x="1087959" y="3916370"/>
              <a:ext cx="412330" cy="35706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" name="Alternate Process 21">
              <a:extLst>
                <a:ext uri="{FF2B5EF4-FFF2-40B4-BE49-F238E27FC236}">
                  <a16:creationId xmlns:a16="http://schemas.microsoft.com/office/drawing/2014/main" id="{726D746B-B8AF-9B48-8F76-35539D73EFC2}"/>
                </a:ext>
              </a:extLst>
            </p:cNvPr>
            <p:cNvSpPr/>
            <p:nvPr/>
          </p:nvSpPr>
          <p:spPr>
            <a:xfrm>
              <a:off x="2801385" y="4103586"/>
              <a:ext cx="589372" cy="412778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Alternate Process 16">
              <a:extLst>
                <a:ext uri="{FF2B5EF4-FFF2-40B4-BE49-F238E27FC236}">
                  <a16:creationId xmlns:a16="http://schemas.microsoft.com/office/drawing/2014/main" id="{2E936AC7-722F-8247-8E8E-A8F690CA3432}"/>
                </a:ext>
              </a:extLst>
            </p:cNvPr>
            <p:cNvSpPr/>
            <p:nvPr/>
          </p:nvSpPr>
          <p:spPr>
            <a:xfrm>
              <a:off x="830406" y="2939982"/>
              <a:ext cx="1202671" cy="6838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Regional</a:t>
              </a:r>
              <a:r>
                <a:rPr lang="en-US" sz="2000" b="1" dirty="0"/>
                <a:t> </a:t>
              </a:r>
              <a:r>
                <a:rPr lang="en-US" sz="2000" dirty="0"/>
                <a:t>edge</a:t>
              </a:r>
            </a:p>
          </p:txBody>
        </p:sp>
        <p:sp>
          <p:nvSpPr>
            <p:cNvPr id="18" name="Alternate Process 17">
              <a:extLst>
                <a:ext uri="{FF2B5EF4-FFF2-40B4-BE49-F238E27FC236}">
                  <a16:creationId xmlns:a16="http://schemas.microsoft.com/office/drawing/2014/main" id="{A3F429B8-0695-0D4E-A20C-E2D4B2EF7D60}"/>
                </a:ext>
              </a:extLst>
            </p:cNvPr>
            <p:cNvSpPr/>
            <p:nvPr/>
          </p:nvSpPr>
          <p:spPr>
            <a:xfrm>
              <a:off x="2627058" y="2908580"/>
              <a:ext cx="1522013" cy="731091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Continental node 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DC1C97-3E38-684A-8ED1-08608D945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3077" y="3274126"/>
              <a:ext cx="593981" cy="77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56AB43-B816-9C40-B41E-74AFD9E9B1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0289" y="4094905"/>
              <a:ext cx="1301096" cy="1008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DAB75C-6CA2-3A43-A5D8-84F5CF7EF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97" y="4428805"/>
              <a:ext cx="1260626" cy="25624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B7BAD1-8118-9F4E-83F8-66524E60C171}"/>
                </a:ext>
              </a:extLst>
            </p:cNvPr>
            <p:cNvSpPr txBox="1"/>
            <p:nvPr/>
          </p:nvSpPr>
          <p:spPr>
            <a:xfrm>
              <a:off x="1530524" y="2484956"/>
              <a:ext cx="1952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Edge nodes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F12A0C1-9705-894F-8C5A-970D5DE0C2AB}"/>
              </a:ext>
            </a:extLst>
          </p:cNvPr>
          <p:cNvSpPr txBox="1"/>
          <p:nvPr/>
        </p:nvSpPr>
        <p:spPr>
          <a:xfrm>
            <a:off x="6510368" y="3792627"/>
            <a:ext cx="292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Approximate output </a:t>
            </a:r>
          </a:p>
          <a:p>
            <a:pPr algn="ctr"/>
            <a:r>
              <a:rPr lang="en-US" sz="2000" dirty="0"/>
              <a:t>± error bound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0291E7F-AE96-3B4E-8D8E-3CC83E591EEF}"/>
              </a:ext>
            </a:extLst>
          </p:cNvPr>
          <p:cNvGrpSpPr/>
          <p:nvPr/>
        </p:nvGrpSpPr>
        <p:grpSpPr>
          <a:xfrm>
            <a:off x="3378706" y="3216241"/>
            <a:ext cx="3639487" cy="1710599"/>
            <a:chOff x="3378706" y="3216241"/>
            <a:chExt cx="3639487" cy="1710599"/>
          </a:xfrm>
        </p:grpSpPr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7D0BEA07-2937-AC45-993B-EF81518D8A08}"/>
                </a:ext>
              </a:extLst>
            </p:cNvPr>
            <p:cNvSpPr/>
            <p:nvPr/>
          </p:nvSpPr>
          <p:spPr>
            <a:xfrm>
              <a:off x="4787347" y="3703524"/>
              <a:ext cx="1673374" cy="11473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Central 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0203937-B43D-F940-A2E9-48857BC9C1CF}"/>
                </a:ext>
              </a:extLst>
            </p:cNvPr>
            <p:cNvCxnSpPr>
              <a:cxnSpLocks/>
            </p:cNvCxnSpPr>
            <p:nvPr/>
          </p:nvCxnSpPr>
          <p:spPr>
            <a:xfrm>
              <a:off x="6499026" y="4241664"/>
              <a:ext cx="51916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6FB5B3-8E9F-4A49-88ED-BBFF4EEC0D18}"/>
                </a:ext>
              </a:extLst>
            </p:cNvPr>
            <p:cNvSpPr/>
            <p:nvPr/>
          </p:nvSpPr>
          <p:spPr>
            <a:xfrm>
              <a:off x="4626842" y="3250066"/>
              <a:ext cx="1957130" cy="16767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C351B3-11A6-0E4C-9702-4CF2EE87A827}"/>
                </a:ext>
              </a:extLst>
            </p:cNvPr>
            <p:cNvSpPr txBox="1"/>
            <p:nvPr/>
          </p:nvSpPr>
          <p:spPr>
            <a:xfrm>
              <a:off x="5154322" y="3338727"/>
              <a:ext cx="930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Cloud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74A38C-D1AE-134C-BD95-C4289C376D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3145" y="3216241"/>
              <a:ext cx="830741" cy="70012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E0CABB9-A0F2-AF41-84D4-FA4DC2A9D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8706" y="4310509"/>
              <a:ext cx="1408641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9DB4B4E-CE8C-A74E-A5C0-991EC1BBEDAC}"/>
              </a:ext>
            </a:extLst>
          </p:cNvPr>
          <p:cNvCxnSpPr>
            <a:stCxn id="40" idx="0"/>
            <a:endCxn id="7" idx="3"/>
          </p:cNvCxnSpPr>
          <p:nvPr/>
        </p:nvCxnSpPr>
        <p:spPr>
          <a:xfrm rot="16200000" flipV="1">
            <a:off x="6190725" y="2008987"/>
            <a:ext cx="2132612" cy="1434667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3F5FFC0-9A72-5E47-8324-433436DC68F8}"/>
              </a:ext>
            </a:extLst>
          </p:cNvPr>
          <p:cNvSpPr txBox="1"/>
          <p:nvPr/>
        </p:nvSpPr>
        <p:spPr>
          <a:xfrm>
            <a:off x="2533071" y="1889007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ApproxIoT</a:t>
            </a:r>
            <a:endParaRPr lang="en-US" sz="2800" b="1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641CD62-1132-5342-9A9A-33A52EBF62EA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505893" y="4926840"/>
            <a:ext cx="0" cy="6600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595EAEE-8377-034A-BDCB-D1DA9FA81CD7}"/>
              </a:ext>
            </a:extLst>
          </p:cNvPr>
          <p:cNvCxnSpPr>
            <a:cxnSpLocks/>
          </p:cNvCxnSpPr>
          <p:nvPr/>
        </p:nvCxnSpPr>
        <p:spPr>
          <a:xfrm>
            <a:off x="5592167" y="4926840"/>
            <a:ext cx="0" cy="6600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5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4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FA17-4802-714F-8B10-D5E12D49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8E0B-4E08-6742-9312-3CBD90F8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AD15D800-FCC8-7647-9E57-7A3C454DF762}"/>
              </a:ext>
            </a:extLst>
          </p:cNvPr>
          <p:cNvSpPr/>
          <p:nvPr/>
        </p:nvSpPr>
        <p:spPr>
          <a:xfrm>
            <a:off x="1574780" y="2744245"/>
            <a:ext cx="1454446" cy="9353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A734FF-8410-FC4B-9341-168A7EA8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70" y="4264746"/>
            <a:ext cx="975732" cy="9292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79AD5EA-E2DD-FF40-AE6F-CB93B9691C49}"/>
              </a:ext>
            </a:extLst>
          </p:cNvPr>
          <p:cNvSpPr/>
          <p:nvPr/>
        </p:nvSpPr>
        <p:spPr>
          <a:xfrm>
            <a:off x="6147868" y="4239148"/>
            <a:ext cx="1262002" cy="9144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accuracy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82CF9D-B3A6-284F-95EA-EBD8B983DE19}"/>
              </a:ext>
            </a:extLst>
          </p:cNvPr>
          <p:cNvCxnSpPr>
            <a:cxnSpLocks/>
          </p:cNvCxnSpPr>
          <p:nvPr/>
        </p:nvCxnSpPr>
        <p:spPr>
          <a:xfrm>
            <a:off x="6778869" y="3329918"/>
            <a:ext cx="0" cy="807068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lternate Process 61">
            <a:extLst>
              <a:ext uri="{FF2B5EF4-FFF2-40B4-BE49-F238E27FC236}">
                <a16:creationId xmlns:a16="http://schemas.microsoft.com/office/drawing/2014/main" id="{8DFCA45E-6012-C349-8018-982AD4FE01A5}"/>
              </a:ext>
            </a:extLst>
          </p:cNvPr>
          <p:cNvSpPr/>
          <p:nvPr/>
        </p:nvSpPr>
        <p:spPr>
          <a:xfrm>
            <a:off x="4041501" y="2744244"/>
            <a:ext cx="1337052" cy="8487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Query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FBC3A8-E315-4E4D-9E5F-36276CC7D1A2}"/>
              </a:ext>
            </a:extLst>
          </p:cNvPr>
          <p:cNvCxnSpPr>
            <a:cxnSpLocks/>
          </p:cNvCxnSpPr>
          <p:nvPr/>
        </p:nvCxnSpPr>
        <p:spPr>
          <a:xfrm>
            <a:off x="5441146" y="3139116"/>
            <a:ext cx="545452" cy="0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BFB550-5D8D-0443-9E96-970B36D3CE25}"/>
              </a:ext>
            </a:extLst>
          </p:cNvPr>
          <p:cNvSpPr txBox="1">
            <a:spLocks/>
          </p:cNvSpPr>
          <p:nvPr/>
        </p:nvSpPr>
        <p:spPr>
          <a:xfrm>
            <a:off x="713309" y="1288312"/>
            <a:ext cx="7498117" cy="445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Simple random sampling (SRS)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062DD-16BA-5B4D-AEE7-BB738C3A007B}"/>
              </a:ext>
            </a:extLst>
          </p:cNvPr>
          <p:cNvGrpSpPr/>
          <p:nvPr/>
        </p:nvGrpSpPr>
        <p:grpSpPr>
          <a:xfrm>
            <a:off x="562599" y="2925748"/>
            <a:ext cx="786526" cy="569604"/>
            <a:chOff x="881835" y="2940217"/>
            <a:chExt cx="786526" cy="56960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BF18C30-114F-4E4F-86DC-DCB3B60A0BFA}"/>
                </a:ext>
              </a:extLst>
            </p:cNvPr>
            <p:cNvSpPr/>
            <p:nvPr/>
          </p:nvSpPr>
          <p:spPr>
            <a:xfrm>
              <a:off x="1172507" y="31535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5923431-7D73-1149-841A-C5859545D95A}"/>
                </a:ext>
              </a:extLst>
            </p:cNvPr>
            <p:cNvSpPr/>
            <p:nvPr/>
          </p:nvSpPr>
          <p:spPr>
            <a:xfrm>
              <a:off x="1452337" y="3365805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1D01B24-26F3-E44C-B40E-63E65E9DC128}"/>
                </a:ext>
              </a:extLst>
            </p:cNvPr>
            <p:cNvSpPr/>
            <p:nvPr/>
          </p:nvSpPr>
          <p:spPr>
            <a:xfrm>
              <a:off x="881835" y="294021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90F9A5B-C1FA-DB46-8CC6-72BCB5178E7B}"/>
                </a:ext>
              </a:extLst>
            </p:cNvPr>
            <p:cNvSpPr/>
            <p:nvPr/>
          </p:nvSpPr>
          <p:spPr>
            <a:xfrm>
              <a:off x="1452337" y="294021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8F8AA2E-B0F9-8548-B036-93C2D0907042}"/>
                </a:ext>
              </a:extLst>
            </p:cNvPr>
            <p:cNvSpPr/>
            <p:nvPr/>
          </p:nvSpPr>
          <p:spPr>
            <a:xfrm>
              <a:off x="1172507" y="294021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1F5A1A1-D397-5744-861A-A3A054F0D3F7}"/>
                </a:ext>
              </a:extLst>
            </p:cNvPr>
            <p:cNvSpPr/>
            <p:nvPr/>
          </p:nvSpPr>
          <p:spPr>
            <a:xfrm>
              <a:off x="1452337" y="3153011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3C2AAF-229D-DF4E-B3F6-79962239FF08}"/>
              </a:ext>
            </a:extLst>
          </p:cNvPr>
          <p:cNvGrpSpPr/>
          <p:nvPr/>
        </p:nvGrpSpPr>
        <p:grpSpPr>
          <a:xfrm>
            <a:off x="3234170" y="2983817"/>
            <a:ext cx="495854" cy="358010"/>
            <a:chOff x="3104094" y="4244460"/>
            <a:chExt cx="495854" cy="3580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77B9CD7-8AF6-9643-89E8-4FE92EAF5BE9}"/>
                </a:ext>
              </a:extLst>
            </p:cNvPr>
            <p:cNvSpPr/>
            <p:nvPr/>
          </p:nvSpPr>
          <p:spPr>
            <a:xfrm>
              <a:off x="3383924" y="424446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49226E5-9B52-E34E-B0CE-346C3B5EADD6}"/>
                </a:ext>
              </a:extLst>
            </p:cNvPr>
            <p:cNvSpPr/>
            <p:nvPr/>
          </p:nvSpPr>
          <p:spPr>
            <a:xfrm>
              <a:off x="3104094" y="424446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5DABDF6-6CC0-AD41-8858-156E72B11F7B}"/>
                </a:ext>
              </a:extLst>
            </p:cNvPr>
            <p:cNvSpPr/>
            <p:nvPr/>
          </p:nvSpPr>
          <p:spPr>
            <a:xfrm>
              <a:off x="3376162" y="445845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DCAC11-BD80-524E-BE27-39ADFA961936}"/>
              </a:ext>
            </a:extLst>
          </p:cNvPr>
          <p:cNvSpPr txBox="1"/>
          <p:nvPr/>
        </p:nvSpPr>
        <p:spPr>
          <a:xfrm>
            <a:off x="5818885" y="2925748"/>
            <a:ext cx="261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Approximate output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8646AE-DC4F-C14E-9DE5-AC86EA42E71A}"/>
              </a:ext>
            </a:extLst>
          </p:cNvPr>
          <p:cNvSpPr/>
          <p:nvPr/>
        </p:nvSpPr>
        <p:spPr>
          <a:xfrm>
            <a:off x="1073240" y="3286196"/>
            <a:ext cx="347735" cy="3258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9E763F-E6F8-7E4D-9E92-238A76C3B0A5}"/>
              </a:ext>
            </a:extLst>
          </p:cNvPr>
          <p:cNvCxnSpPr>
            <a:cxnSpLocks/>
          </p:cNvCxnSpPr>
          <p:nvPr/>
        </p:nvCxnSpPr>
        <p:spPr>
          <a:xfrm>
            <a:off x="1369836" y="3679573"/>
            <a:ext cx="243736" cy="3460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D7E051-3335-D642-B122-B993208177FD}"/>
              </a:ext>
            </a:extLst>
          </p:cNvPr>
          <p:cNvSpPr txBox="1"/>
          <p:nvPr/>
        </p:nvSpPr>
        <p:spPr>
          <a:xfrm>
            <a:off x="1133101" y="4136985"/>
            <a:ext cx="1520647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Overlooked</a:t>
            </a:r>
          </a:p>
        </p:txBody>
      </p:sp>
    </p:spTree>
    <p:extLst>
      <p:ext uri="{BB962C8B-B14F-4D97-AF65-F5344CB8AC3E}">
        <p14:creationId xmlns:p14="http://schemas.microsoft.com/office/powerpoint/2010/main" val="32643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62" grpId="0" animBg="1"/>
      <p:bldP spid="40" grpId="0"/>
      <p:bldP spid="17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D222-F424-AA48-8A7C-43EA9946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5467"/>
            <a:ext cx="8982740" cy="907620"/>
          </a:xfrm>
        </p:spPr>
        <p:txBody>
          <a:bodyPr/>
          <a:lstStyle/>
          <a:p>
            <a:r>
              <a:rPr lang="en-US" dirty="0"/>
              <a:t>Background: Stratified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3EF3A-6574-3443-A0F7-FA7E2E86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3776" y="6386169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12</a:t>
            </a:fld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FDD45D4-38E7-CF40-BFA8-4BF110164B42}"/>
              </a:ext>
            </a:extLst>
          </p:cNvPr>
          <p:cNvSpPr/>
          <p:nvPr/>
        </p:nvSpPr>
        <p:spPr>
          <a:xfrm>
            <a:off x="3704616" y="2247519"/>
            <a:ext cx="2379405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Stratified sampling 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3C3ACAB-E415-AC4F-8FFB-8E56B26AD4A7}"/>
              </a:ext>
            </a:extLst>
          </p:cNvPr>
          <p:cNvSpPr/>
          <p:nvPr/>
        </p:nvSpPr>
        <p:spPr>
          <a:xfrm>
            <a:off x="2990499" y="2719966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B62BDD-EEDA-C149-B51A-367FD54B76A4}"/>
              </a:ext>
            </a:extLst>
          </p:cNvPr>
          <p:cNvSpPr txBox="1"/>
          <p:nvPr/>
        </p:nvSpPr>
        <p:spPr>
          <a:xfrm>
            <a:off x="1043742" y="4152981"/>
            <a:ext cx="707852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Advantage: The sub-streams are selected fairly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85A3C-0FA3-6D4B-B6A7-DB613B79C755}"/>
              </a:ext>
            </a:extLst>
          </p:cNvPr>
          <p:cNvGrpSpPr/>
          <p:nvPr/>
        </p:nvGrpSpPr>
        <p:grpSpPr>
          <a:xfrm>
            <a:off x="1101241" y="2614712"/>
            <a:ext cx="1638144" cy="577033"/>
            <a:chOff x="937059" y="3408462"/>
            <a:chExt cx="1638144" cy="577033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2F24767-9369-E143-9EB2-78AC7152D68F}"/>
                </a:ext>
              </a:extLst>
            </p:cNvPr>
            <p:cNvSpPr/>
            <p:nvPr/>
          </p:nvSpPr>
          <p:spPr>
            <a:xfrm>
              <a:off x="2079349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0716B66-FAB3-4B49-8751-2FB056099192}"/>
                </a:ext>
              </a:extLst>
            </p:cNvPr>
            <p:cNvSpPr/>
            <p:nvPr/>
          </p:nvSpPr>
          <p:spPr>
            <a:xfrm>
              <a:off x="2359179" y="384147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CD4932E-69A1-A747-83E5-D4BF6AA34BC8}"/>
                </a:ext>
              </a:extLst>
            </p:cNvPr>
            <p:cNvSpPr/>
            <p:nvPr/>
          </p:nvSpPr>
          <p:spPr>
            <a:xfrm>
              <a:off x="1788677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ABED7D5-93C3-5B4B-B7CD-1C3362BF06D2}"/>
                </a:ext>
              </a:extLst>
            </p:cNvPr>
            <p:cNvSpPr/>
            <p:nvPr/>
          </p:nvSpPr>
          <p:spPr>
            <a:xfrm>
              <a:off x="235917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FF916B4-DA82-254B-8070-3EDBD4609151}"/>
                </a:ext>
              </a:extLst>
            </p:cNvPr>
            <p:cNvSpPr/>
            <p:nvPr/>
          </p:nvSpPr>
          <p:spPr>
            <a:xfrm>
              <a:off x="207934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833A18C6-E9C0-984D-82D1-4107A65A5AE2}"/>
                </a:ext>
              </a:extLst>
            </p:cNvPr>
            <p:cNvSpPr/>
            <p:nvPr/>
          </p:nvSpPr>
          <p:spPr>
            <a:xfrm>
              <a:off x="2359179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634E22-D299-F84E-A6A5-260C5A63332F}"/>
                </a:ext>
              </a:extLst>
            </p:cNvPr>
            <p:cNvSpPr/>
            <p:nvPr/>
          </p:nvSpPr>
          <p:spPr>
            <a:xfrm>
              <a:off x="2079349" y="384147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8B106BA-C5A6-1744-8316-19A4D80B7D07}"/>
                </a:ext>
              </a:extLst>
            </p:cNvPr>
            <p:cNvSpPr/>
            <p:nvPr/>
          </p:nvSpPr>
          <p:spPr>
            <a:xfrm>
              <a:off x="1508847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D02B87D-565D-F94E-B1AD-6794C7187445}"/>
                </a:ext>
              </a:extLst>
            </p:cNvPr>
            <p:cNvSpPr/>
            <p:nvPr/>
          </p:nvSpPr>
          <p:spPr>
            <a:xfrm>
              <a:off x="1788677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F7FCA1E-379D-4C48-AA48-134C90A6E11F}"/>
                </a:ext>
              </a:extLst>
            </p:cNvPr>
            <p:cNvSpPr/>
            <p:nvPr/>
          </p:nvSpPr>
          <p:spPr>
            <a:xfrm>
              <a:off x="937059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A15C4-2043-8D41-8B58-9FCE5A6B3031}"/>
                </a:ext>
              </a:extLst>
            </p:cNvPr>
            <p:cNvSpPr/>
            <p:nvPr/>
          </p:nvSpPr>
          <p:spPr>
            <a:xfrm>
              <a:off x="1507561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8369341-CF80-6C43-9E8A-5EEA59CF6954}"/>
                </a:ext>
              </a:extLst>
            </p:cNvPr>
            <p:cNvSpPr/>
            <p:nvPr/>
          </p:nvSpPr>
          <p:spPr>
            <a:xfrm>
              <a:off x="1227731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A63E3B-F822-8A42-B5DF-F4AA4E77FB6F}"/>
              </a:ext>
            </a:extLst>
          </p:cNvPr>
          <p:cNvGrpSpPr/>
          <p:nvPr/>
        </p:nvGrpSpPr>
        <p:grpSpPr>
          <a:xfrm>
            <a:off x="6935819" y="2622141"/>
            <a:ext cx="786526" cy="569604"/>
            <a:chOff x="1788677" y="3415891"/>
            <a:chExt cx="786526" cy="56960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58572F8-24FF-9443-9DD9-8BD2F64AECB4}"/>
                </a:ext>
              </a:extLst>
            </p:cNvPr>
            <p:cNvSpPr/>
            <p:nvPr/>
          </p:nvSpPr>
          <p:spPr>
            <a:xfrm>
              <a:off x="2079349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F78653C-8F04-204E-9848-D3D411A2EF9D}"/>
                </a:ext>
              </a:extLst>
            </p:cNvPr>
            <p:cNvSpPr/>
            <p:nvPr/>
          </p:nvSpPr>
          <p:spPr>
            <a:xfrm>
              <a:off x="2359179" y="384147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D62D089-E4E5-7648-9814-8FB00406B001}"/>
                </a:ext>
              </a:extLst>
            </p:cNvPr>
            <p:cNvSpPr/>
            <p:nvPr/>
          </p:nvSpPr>
          <p:spPr>
            <a:xfrm>
              <a:off x="1788677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CD390FE-8733-6941-8213-4C7A52FB6CAB}"/>
                </a:ext>
              </a:extLst>
            </p:cNvPr>
            <p:cNvSpPr/>
            <p:nvPr/>
          </p:nvSpPr>
          <p:spPr>
            <a:xfrm>
              <a:off x="235917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14764EF-387F-A945-BFAC-552DBCA2BD13}"/>
                </a:ext>
              </a:extLst>
            </p:cNvPr>
            <p:cNvSpPr/>
            <p:nvPr/>
          </p:nvSpPr>
          <p:spPr>
            <a:xfrm>
              <a:off x="207934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CCF8CAD-4202-6544-96BB-9B7E24B3572E}"/>
                </a:ext>
              </a:extLst>
            </p:cNvPr>
            <p:cNvSpPr/>
            <p:nvPr/>
          </p:nvSpPr>
          <p:spPr>
            <a:xfrm>
              <a:off x="2359179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</p:grpSp>
      <p:sp>
        <p:nvSpPr>
          <p:cNvPr id="67" name="Right Arrow 66">
            <a:extLst>
              <a:ext uri="{FF2B5EF4-FFF2-40B4-BE49-F238E27FC236}">
                <a16:creationId xmlns:a16="http://schemas.microsoft.com/office/drawing/2014/main" id="{869C69A9-5A10-0E42-8CD3-79D18FD72677}"/>
              </a:ext>
            </a:extLst>
          </p:cNvPr>
          <p:cNvSpPr/>
          <p:nvPr/>
        </p:nvSpPr>
        <p:spPr>
          <a:xfrm>
            <a:off x="6242274" y="2745120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CAF2F4E-7251-2F45-BC9B-37BEF3BF0B14}"/>
              </a:ext>
            </a:extLst>
          </p:cNvPr>
          <p:cNvSpPr txBox="1"/>
          <p:nvPr/>
        </p:nvSpPr>
        <p:spPr>
          <a:xfrm>
            <a:off x="1043740" y="5034260"/>
            <a:ext cx="7078521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Disadvantage: Requires the knowledge  of each sub-stream size </a:t>
            </a:r>
          </a:p>
        </p:txBody>
      </p:sp>
    </p:spTree>
    <p:extLst>
      <p:ext uri="{BB962C8B-B14F-4D97-AF65-F5344CB8AC3E}">
        <p14:creationId xmlns:p14="http://schemas.microsoft.com/office/powerpoint/2010/main" val="33855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0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CE89-CD48-2F45-8855-1CF5495F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" y="98540"/>
            <a:ext cx="8991966" cy="907620"/>
          </a:xfrm>
        </p:spPr>
        <p:txBody>
          <a:bodyPr/>
          <a:lstStyle/>
          <a:p>
            <a:r>
              <a:rPr lang="en-US" dirty="0">
                <a:latin typeface="+mn-lt"/>
              </a:rPr>
              <a:t>Background: Reservoir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FB91-B150-424D-970C-5326F5A2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z="2000" smtClean="0"/>
              <a:t>13</a:t>
            </a:fld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E4CF40-1106-2D4A-AFDE-BC135AB2A7D6}"/>
              </a:ext>
            </a:extLst>
          </p:cNvPr>
          <p:cNvSpPr txBox="1"/>
          <p:nvPr/>
        </p:nvSpPr>
        <p:spPr>
          <a:xfrm>
            <a:off x="1011196" y="5583506"/>
            <a:ext cx="674376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Memory efficiency: we only need to fit k items to memory 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2485D5D-4551-BD4E-B343-C80F05E298D0}"/>
              </a:ext>
            </a:extLst>
          </p:cNvPr>
          <p:cNvGrpSpPr/>
          <p:nvPr/>
        </p:nvGrpSpPr>
        <p:grpSpPr>
          <a:xfrm>
            <a:off x="1296811" y="2414852"/>
            <a:ext cx="6310918" cy="1067003"/>
            <a:chOff x="201914" y="1339606"/>
            <a:chExt cx="6310918" cy="106700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15571D8-AE4D-D44B-99D6-52B108C5AB5F}"/>
                </a:ext>
              </a:extLst>
            </p:cNvPr>
            <p:cNvSpPr/>
            <p:nvPr/>
          </p:nvSpPr>
          <p:spPr>
            <a:xfrm>
              <a:off x="5250368" y="1769291"/>
              <a:ext cx="216024" cy="14401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64AB25B-116C-794C-8C73-1F63C686A34F}"/>
                </a:ext>
              </a:extLst>
            </p:cNvPr>
            <p:cNvSpPr/>
            <p:nvPr/>
          </p:nvSpPr>
          <p:spPr>
            <a:xfrm>
              <a:off x="5855393" y="1760896"/>
              <a:ext cx="216024" cy="14401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17FC3C-6D85-304A-BF89-F73E822A21E2}"/>
                </a:ext>
              </a:extLst>
            </p:cNvPr>
            <p:cNvCxnSpPr/>
            <p:nvPr/>
          </p:nvCxnSpPr>
          <p:spPr>
            <a:xfrm>
              <a:off x="4874573" y="1611710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0E4E55-DB92-9043-9E0D-036EFA32BD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4284" y="1958658"/>
              <a:ext cx="1240176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53E02A-6EA8-FD4E-9CC3-CF87D42E2A52}"/>
                </a:ext>
              </a:extLst>
            </p:cNvPr>
            <p:cNvCxnSpPr/>
            <p:nvPr/>
          </p:nvCxnSpPr>
          <p:spPr>
            <a:xfrm>
              <a:off x="6104460" y="1630919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CEFD806-4C4F-BB47-AA5D-DABE6A3D4898}"/>
                </a:ext>
              </a:extLst>
            </p:cNvPr>
            <p:cNvGrpSpPr/>
            <p:nvPr/>
          </p:nvGrpSpPr>
          <p:grpSpPr>
            <a:xfrm>
              <a:off x="201914" y="1798373"/>
              <a:ext cx="1645244" cy="151745"/>
              <a:chOff x="491432" y="1824248"/>
              <a:chExt cx="1645244" cy="151745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C7CAED0-91C4-4A4A-BC76-6FB6A6F07164}"/>
                  </a:ext>
                </a:extLst>
              </p:cNvPr>
              <p:cNvSpPr/>
              <p:nvPr/>
            </p:nvSpPr>
            <p:spPr>
              <a:xfrm>
                <a:off x="777276" y="1825192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62BAEB1-3B86-CC4F-80D3-190F2625ADC6}"/>
                  </a:ext>
                </a:extLst>
              </p:cNvPr>
              <p:cNvSpPr/>
              <p:nvPr/>
            </p:nvSpPr>
            <p:spPr>
              <a:xfrm>
                <a:off x="1920652" y="1831977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4BD51D9-993E-744B-A7DD-F3178571C5C6}"/>
                  </a:ext>
                </a:extLst>
              </p:cNvPr>
              <p:cNvSpPr/>
              <p:nvPr/>
            </p:nvSpPr>
            <p:spPr>
              <a:xfrm>
                <a:off x="491432" y="1825192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CE03FECD-FCAE-FD45-BB33-E48532B287BD}"/>
                  </a:ext>
                </a:extLst>
              </p:cNvPr>
              <p:cNvSpPr/>
              <p:nvPr/>
            </p:nvSpPr>
            <p:spPr>
              <a:xfrm>
                <a:off x="1063120" y="182613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F348DC6-7726-2F41-A9AB-680F79AC1D7B}"/>
                  </a:ext>
                </a:extLst>
              </p:cNvPr>
              <p:cNvSpPr/>
              <p:nvPr/>
            </p:nvSpPr>
            <p:spPr>
              <a:xfrm>
                <a:off x="1348964" y="182424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1188A063-E61B-AE49-ACB3-E1B7CB361E9B}"/>
                  </a:ext>
                </a:extLst>
              </p:cNvPr>
              <p:cNvSpPr/>
              <p:nvPr/>
            </p:nvSpPr>
            <p:spPr>
              <a:xfrm>
                <a:off x="1634808" y="1831977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BB01F848-B87F-7B4A-8130-5E17E55B3495}"/>
                </a:ext>
              </a:extLst>
            </p:cNvPr>
            <p:cNvSpPr/>
            <p:nvPr/>
          </p:nvSpPr>
          <p:spPr>
            <a:xfrm>
              <a:off x="2459279" y="1339606"/>
              <a:ext cx="1782916" cy="1061547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 </a:t>
              </a: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63ACC836-921C-6D43-90A7-7B94BE1A6AE3}"/>
                </a:ext>
              </a:extLst>
            </p:cNvPr>
            <p:cNvSpPr/>
            <p:nvPr/>
          </p:nvSpPr>
          <p:spPr>
            <a:xfrm>
              <a:off x="1996997" y="1714801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17E4D9E-97B3-5F49-B3CF-7AF5FC618C76}"/>
                </a:ext>
              </a:extLst>
            </p:cNvPr>
            <p:cNvSpPr/>
            <p:nvPr/>
          </p:nvSpPr>
          <p:spPr>
            <a:xfrm>
              <a:off x="4340442" y="1694207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5BF23CDD-F28E-0B44-9003-FAB54122A450}"/>
                </a:ext>
              </a:extLst>
            </p:cNvPr>
            <p:cNvSpPr/>
            <p:nvPr/>
          </p:nvSpPr>
          <p:spPr>
            <a:xfrm>
              <a:off x="5583257" y="1767535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6054F6-5BD5-B846-96CB-1F21BC6C394B}"/>
                    </a:ext>
                  </a:extLst>
                </p:cNvPr>
                <p:cNvSpPr txBox="1"/>
                <p:nvPr/>
              </p:nvSpPr>
              <p:spPr>
                <a:xfrm>
                  <a:off x="4207393" y="2006499"/>
                  <a:ext cx="230543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Size of reservoir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6054F6-5BD5-B846-96CB-1F21BC6C3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7393" y="2006499"/>
                  <a:ext cx="2305439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2747" t="-6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792FA9-DD74-EF44-97ED-B265228B53AE}"/>
              </a:ext>
            </a:extLst>
          </p:cNvPr>
          <p:cNvGrpSpPr/>
          <p:nvPr/>
        </p:nvGrpSpPr>
        <p:grpSpPr>
          <a:xfrm>
            <a:off x="576696" y="1775649"/>
            <a:ext cx="8181483" cy="3277919"/>
            <a:chOff x="309367" y="2260300"/>
            <a:chExt cx="8181483" cy="3277919"/>
          </a:xfrm>
        </p:grpSpPr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830BA4DE-FF3C-B24F-AC20-3E4E87F2788A}"/>
                </a:ext>
              </a:extLst>
            </p:cNvPr>
            <p:cNvSpPr/>
            <p:nvPr/>
          </p:nvSpPr>
          <p:spPr>
            <a:xfrm>
              <a:off x="2062584" y="3328444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CCC26F6-FA17-204D-A2FE-7899C0B460E2}"/>
                </a:ext>
              </a:extLst>
            </p:cNvPr>
            <p:cNvGrpSpPr/>
            <p:nvPr/>
          </p:nvGrpSpPr>
          <p:grpSpPr>
            <a:xfrm>
              <a:off x="309367" y="2260300"/>
              <a:ext cx="8181483" cy="3277919"/>
              <a:chOff x="309367" y="2260300"/>
              <a:chExt cx="8181483" cy="32779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4EC6BF1-CC71-174F-827F-A664BACB9CF9}"/>
                      </a:ext>
                    </a:extLst>
                  </p:cNvPr>
                  <p:cNvSpPr txBox="1"/>
                  <p:nvPr/>
                </p:nvSpPr>
                <p:spPr>
                  <a:xfrm rot="20265168">
                    <a:off x="4145454" y="2575801"/>
                    <a:ext cx="2767296" cy="5422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With pr</a:t>
                    </a:r>
                    <a:r>
                      <a:rPr lang="en-US" altLang="zh-Hans" sz="2000" dirty="0"/>
                      <a:t>obability</a:t>
                    </a:r>
                    <a:r>
                      <a:rPr lang="en-US" sz="2000" dirty="0"/>
                      <a:t>(</a:t>
                    </a:r>
                    <a14:m>
                      <m:oMath xmlns:m="http://schemas.openxmlformats.org/officeDocument/2006/math"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oMath>
                    </a14:m>
                    <a:r>
                      <a:rPr lang="en-US" sz="2000" dirty="0"/>
                      <a:t>) 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4EC6BF1-CC71-174F-827F-A664BACB9C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5168">
                    <a:off x="4145454" y="2575801"/>
                    <a:ext cx="2767296" cy="5422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76" b="-32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F8FFD55-CF52-6D49-BEAF-E6F9836E7236}"/>
                  </a:ext>
                </a:extLst>
              </p:cNvPr>
              <p:cNvGrpSpPr/>
              <p:nvPr/>
            </p:nvGrpSpPr>
            <p:grpSpPr>
              <a:xfrm>
                <a:off x="6185411" y="4849888"/>
                <a:ext cx="2305439" cy="688331"/>
                <a:chOff x="6202804" y="4944342"/>
                <a:chExt cx="2305439" cy="688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B24EF48-63DC-EA47-88B6-B35F2C8349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2804" y="5232563"/>
                      <a:ext cx="230543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Size of reservoir =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B24EF48-63DC-EA47-88B6-B35F2C8349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02804" y="5232563"/>
                      <a:ext cx="2305439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639" t="-6061" b="-242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229B0182-4036-3F4C-93EE-25B254130797}"/>
                    </a:ext>
                  </a:extLst>
                </p:cNvPr>
                <p:cNvGrpSpPr/>
                <p:nvPr/>
              </p:nvGrpSpPr>
              <p:grpSpPr>
                <a:xfrm>
                  <a:off x="6682195" y="4944342"/>
                  <a:ext cx="1240176" cy="366157"/>
                  <a:chOff x="3720354" y="4762703"/>
                  <a:chExt cx="1240176" cy="36615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0401B3C3-32ED-9C46-B71C-BDC25C0F62E6}"/>
                      </a:ext>
                    </a:extLst>
                  </p:cNvPr>
                  <p:cNvGrpSpPr/>
                  <p:nvPr/>
                </p:nvGrpSpPr>
                <p:grpSpPr>
                  <a:xfrm>
                    <a:off x="3720354" y="4762703"/>
                    <a:ext cx="1240176" cy="366157"/>
                    <a:chOff x="7881522" y="2997289"/>
                    <a:chExt cx="1240176" cy="366157"/>
                  </a:xfrm>
                </p:grpSpPr>
                <p:sp>
                  <p:nvSpPr>
                    <p:cNvPr id="51" name="Rounded Rectangle 50">
                      <a:extLst>
                        <a:ext uri="{FF2B5EF4-FFF2-40B4-BE49-F238E27FC236}">
                          <a16:creationId xmlns:a16="http://schemas.microsoft.com/office/drawing/2014/main" id="{6FEA2FAB-E1D2-F949-A532-B915A6B819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7530" y="3146475"/>
                      <a:ext cx="216024" cy="144016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52" name="Rounded Rectangle 51">
                      <a:extLst>
                        <a:ext uri="{FF2B5EF4-FFF2-40B4-BE49-F238E27FC236}">
                          <a16:creationId xmlns:a16="http://schemas.microsoft.com/office/drawing/2014/main" id="{9444424E-469A-2342-B34F-5F16A1297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2631" y="3146475"/>
                      <a:ext cx="216024" cy="144016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3C5FA49F-8A50-3541-89B3-95BF52838B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91811" y="2997289"/>
                      <a:ext cx="0" cy="34694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3D831212-C045-6F4B-A0BF-6E2CB4D1AC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81522" y="3344237"/>
                      <a:ext cx="124017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73F5191F-E6DF-5D4B-B31B-97CE8567C7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21698" y="3016498"/>
                      <a:ext cx="0" cy="34694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882872E3-99CA-5249-80A6-2E41A56320D1}"/>
                      </a:ext>
                    </a:extLst>
                  </p:cNvPr>
                  <p:cNvSpPr/>
                  <p:nvPr/>
                </p:nvSpPr>
                <p:spPr>
                  <a:xfrm>
                    <a:off x="4097861" y="4911889"/>
                    <a:ext cx="216024" cy="144016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E2F35C98-C47F-2141-AA0C-C74E8486C9F0}"/>
                      </a:ext>
                    </a:extLst>
                  </p:cNvPr>
                  <p:cNvSpPr/>
                  <p:nvPr/>
                </p:nvSpPr>
                <p:spPr>
                  <a:xfrm>
                    <a:off x="4435176" y="4911889"/>
                    <a:ext cx="216024" cy="144016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94B843AF-7BE0-FF4D-8E77-26EEC8E20B4E}"/>
                  </a:ext>
                </a:extLst>
              </p:cNvPr>
              <p:cNvSpPr/>
              <p:nvPr/>
            </p:nvSpPr>
            <p:spPr>
              <a:xfrm>
                <a:off x="2522191" y="2953249"/>
                <a:ext cx="1782916" cy="1061547"/>
              </a:xfrm>
              <a:prstGeom prst="hexago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Reservoir sampling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CF1E2C-16E4-3245-B14E-8EDF2DFAFC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080" y="2625700"/>
                    <a:ext cx="125707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The item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CF1E2C-16E4-3245-B14E-8EDF2DFAFC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080" y="2625700"/>
                    <a:ext cx="1257074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00" t="-625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1C56670-63A9-2C4C-A559-63677E34A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17" y="2972591"/>
                <a:ext cx="582576" cy="32945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D47FE2-09EB-AA4E-8318-3E5C55814DEB}"/>
                      </a:ext>
                    </a:extLst>
                  </p:cNvPr>
                  <p:cNvSpPr txBox="1"/>
                  <p:nvPr/>
                </p:nvSpPr>
                <p:spPr>
                  <a:xfrm rot="1318229">
                    <a:off x="4130017" y="3916951"/>
                    <a:ext cx="2318263" cy="5422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With pr</a:t>
                    </a:r>
                    <a:r>
                      <a:rPr lang="en-US" altLang="zh-Hans" sz="2000" dirty="0"/>
                      <a:t>obability</a:t>
                    </a:r>
                    <a:r>
                      <a:rPr lang="en-US" sz="2000" dirty="0"/>
                      <a:t>(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oMath>
                    </a14:m>
                    <a:r>
                      <a:rPr lang="en-US" sz="2000" dirty="0"/>
                      <a:t>) </a:t>
                    </a: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D47FE2-09EB-AA4E-8318-3E5C55814D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18229">
                    <a:off x="4130017" y="3916951"/>
                    <a:ext cx="2318263" cy="5422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5" b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366AD05-E8DF-5748-B00D-95FDC690CE9A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743" y="4379972"/>
                    <a:ext cx="21130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replace</a:t>
                    </a:r>
                    <a:r>
                      <a:rPr lang="en-US" altLang="zh-Hans" sz="2000" dirty="0"/>
                      <a:t>d</a:t>
                    </a:r>
                    <a:r>
                      <a:rPr lang="en-US" sz="2000" dirty="0"/>
                      <a:t> by item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oMath>
                    </a14:m>
                    <a:endParaRPr lang="en-US" sz="2000" dirty="0"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366AD05-E8DF-5748-B00D-95FDC690CE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5743" y="4379972"/>
                    <a:ext cx="2113078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95" t="-9375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7F1916C-94A0-9F4C-B702-1AE47F0B57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0815" y="2260300"/>
                    <a:ext cx="142218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drop item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oMath>
                    </a14:m>
                    <a:endParaRPr lang="en-US" sz="2000" dirty="0"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7F1916C-94A0-9F4C-B702-1AE47F0B57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0815" y="2260300"/>
                    <a:ext cx="142218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655" t="-625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3998CF9-2DB4-5C4F-982C-C568A0BE59FC}"/>
                  </a:ext>
                </a:extLst>
              </p:cNvPr>
              <p:cNvGrpSpPr/>
              <p:nvPr/>
            </p:nvGrpSpPr>
            <p:grpSpPr>
              <a:xfrm>
                <a:off x="309367" y="3415941"/>
                <a:ext cx="1645244" cy="151745"/>
                <a:chOff x="491432" y="1824248"/>
                <a:chExt cx="1645244" cy="151745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4726E518-C9DC-AF41-9F51-403D2BA9ACF8}"/>
                    </a:ext>
                  </a:extLst>
                </p:cNvPr>
                <p:cNvSpPr/>
                <p:nvPr/>
              </p:nvSpPr>
              <p:spPr>
                <a:xfrm>
                  <a:off x="777276" y="1825192"/>
                  <a:ext cx="216024" cy="14401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B4D46EBC-3E90-E340-B732-4483DFD1FC20}"/>
                    </a:ext>
                  </a:extLst>
                </p:cNvPr>
                <p:cNvSpPr/>
                <p:nvPr/>
              </p:nvSpPr>
              <p:spPr>
                <a:xfrm>
                  <a:off x="1920652" y="1831977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B61E09D1-320E-0440-9199-7FEAEEDCE0F6}"/>
                    </a:ext>
                  </a:extLst>
                </p:cNvPr>
                <p:cNvSpPr/>
                <p:nvPr/>
              </p:nvSpPr>
              <p:spPr>
                <a:xfrm>
                  <a:off x="491432" y="1825192"/>
                  <a:ext cx="216024" cy="144016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FE0C70DE-0433-6443-8FCB-83BACE757E25}"/>
                    </a:ext>
                  </a:extLst>
                </p:cNvPr>
                <p:cNvSpPr/>
                <p:nvPr/>
              </p:nvSpPr>
              <p:spPr>
                <a:xfrm>
                  <a:off x="1063120" y="1826134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7DAA1DA3-F7F2-7144-98DA-3E155C8B5AF1}"/>
                    </a:ext>
                  </a:extLst>
                </p:cNvPr>
                <p:cNvSpPr/>
                <p:nvPr/>
              </p:nvSpPr>
              <p:spPr>
                <a:xfrm>
                  <a:off x="1348964" y="1824248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A290C570-B884-B045-8E4E-AC4DB29675E9}"/>
                    </a:ext>
                  </a:extLst>
                </p:cNvPr>
                <p:cNvSpPr/>
                <p:nvPr/>
              </p:nvSpPr>
              <p:spPr>
                <a:xfrm>
                  <a:off x="1634808" y="1831977"/>
                  <a:ext cx="216024" cy="144016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55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E421-B753-BD4C-99D7-CB5367EE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8" y="193570"/>
            <a:ext cx="8781164" cy="90762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ApproxIoT</a:t>
            </a:r>
            <a:r>
              <a:rPr lang="en-US" dirty="0">
                <a:latin typeface="+mn-lt"/>
              </a:rPr>
              <a:t>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A9B1F-252A-5849-BA92-2DAB2E91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8841" y="6365097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CB4DEB-A686-0644-8DC6-04C03988AED1}"/>
              </a:ext>
            </a:extLst>
          </p:cNvPr>
          <p:cNvGrpSpPr/>
          <p:nvPr/>
        </p:nvGrpSpPr>
        <p:grpSpPr>
          <a:xfrm>
            <a:off x="4709274" y="4252140"/>
            <a:ext cx="3606199" cy="1670821"/>
            <a:chOff x="4302729" y="5153563"/>
            <a:chExt cx="3606199" cy="167082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3FF56EA-318E-F24B-B458-097D1DC81BA2}"/>
                </a:ext>
              </a:extLst>
            </p:cNvPr>
            <p:cNvCxnSpPr>
              <a:cxnSpLocks/>
            </p:cNvCxnSpPr>
            <p:nvPr/>
          </p:nvCxnSpPr>
          <p:spPr>
            <a:xfrm>
              <a:off x="7611735" y="5153563"/>
              <a:ext cx="2489" cy="6360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71D61D-963C-1043-A6AE-B55C540B0183}"/>
                </a:ext>
              </a:extLst>
            </p:cNvPr>
            <p:cNvSpPr txBox="1"/>
            <p:nvPr/>
          </p:nvSpPr>
          <p:spPr>
            <a:xfrm>
              <a:off x="4302729" y="5808721"/>
              <a:ext cx="3606199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Easy to parallelize, doesn't need any synchronization between sub-streams</a:t>
              </a:r>
            </a:p>
          </p:txBody>
        </p:sp>
      </p:grp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0ABBD0-1D30-6F44-94D6-D469DE4E3340}"/>
              </a:ext>
            </a:extLst>
          </p:cNvPr>
          <p:cNvSpPr txBox="1">
            <a:spLocks/>
          </p:cNvSpPr>
          <p:nvPr/>
        </p:nvSpPr>
        <p:spPr>
          <a:xfrm>
            <a:off x="797539" y="1248025"/>
            <a:ext cx="7498117" cy="445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Weighted hierarchical sampling </a:t>
            </a:r>
            <a:r>
              <a:rPr lang="en-US" sz="2200" dirty="0"/>
              <a:t>(WHS)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2B7638-5C19-5A4F-9DD0-9E18DC37A504}"/>
              </a:ext>
            </a:extLst>
          </p:cNvPr>
          <p:cNvSpPr txBox="1"/>
          <p:nvPr/>
        </p:nvSpPr>
        <p:spPr>
          <a:xfrm>
            <a:off x="6255754" y="2184521"/>
            <a:ext cx="2826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weight of the black sub-stream is updated  </a:t>
            </a:r>
          </a:p>
          <a:p>
            <a:endParaRPr lang="en-US" dirty="0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38C315D2-0920-404A-9CCE-5B64871506FE}"/>
              </a:ext>
            </a:extLst>
          </p:cNvPr>
          <p:cNvSpPr/>
          <p:nvPr/>
        </p:nvSpPr>
        <p:spPr>
          <a:xfrm>
            <a:off x="3046545" y="3012678"/>
            <a:ext cx="2440652" cy="1669120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Reservoir sampling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DD503E-1BDB-FF4D-9BE9-04ECB1E03FC8}"/>
              </a:ext>
            </a:extLst>
          </p:cNvPr>
          <p:cNvSpPr txBox="1"/>
          <p:nvPr/>
        </p:nvSpPr>
        <p:spPr>
          <a:xfrm>
            <a:off x="3437197" y="2134398"/>
            <a:ext cx="22188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sample with size 3  </a:t>
            </a:r>
          </a:p>
          <a:p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DB90288-1634-CF45-B619-ED2E5B027ACE}"/>
              </a:ext>
            </a:extLst>
          </p:cNvPr>
          <p:cNvSpPr/>
          <p:nvPr/>
        </p:nvSpPr>
        <p:spPr>
          <a:xfrm>
            <a:off x="5891778" y="3624930"/>
            <a:ext cx="474677" cy="34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C57CFB0-F01B-3B43-B31C-F739532D6E05}"/>
              </a:ext>
            </a:extLst>
          </p:cNvPr>
          <p:cNvSpPr/>
          <p:nvPr/>
        </p:nvSpPr>
        <p:spPr>
          <a:xfrm>
            <a:off x="2326768" y="3624930"/>
            <a:ext cx="474677" cy="34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AD7BBB-2393-6748-914C-B1B394EFE378}"/>
              </a:ext>
            </a:extLst>
          </p:cNvPr>
          <p:cNvCxnSpPr>
            <a:cxnSpLocks/>
          </p:cNvCxnSpPr>
          <p:nvPr/>
        </p:nvCxnSpPr>
        <p:spPr>
          <a:xfrm flipH="1">
            <a:off x="7181004" y="2833391"/>
            <a:ext cx="265386" cy="43643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027B8AA7-FC62-1547-90F1-99FFF3541C00}"/>
              </a:ext>
            </a:extLst>
          </p:cNvPr>
          <p:cNvSpPr/>
          <p:nvPr/>
        </p:nvSpPr>
        <p:spPr>
          <a:xfrm>
            <a:off x="1476869" y="3718239"/>
            <a:ext cx="216024" cy="14401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0118069F-F06F-CA4F-955F-C2525E16227C}"/>
              </a:ext>
            </a:extLst>
          </p:cNvPr>
          <p:cNvSpPr/>
          <p:nvPr/>
        </p:nvSpPr>
        <p:spPr>
          <a:xfrm>
            <a:off x="1756699" y="3994369"/>
            <a:ext cx="216024" cy="1440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5B9E534-67E2-2D4E-96C3-A4E5F83FBCAF}"/>
              </a:ext>
            </a:extLst>
          </p:cNvPr>
          <p:cNvSpPr/>
          <p:nvPr/>
        </p:nvSpPr>
        <p:spPr>
          <a:xfrm>
            <a:off x="1196464" y="3430627"/>
            <a:ext cx="216024" cy="14401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8C2BF356-4167-3A4B-8AD7-B467EBF0A29A}"/>
              </a:ext>
            </a:extLst>
          </p:cNvPr>
          <p:cNvSpPr/>
          <p:nvPr/>
        </p:nvSpPr>
        <p:spPr>
          <a:xfrm>
            <a:off x="1766966" y="3430627"/>
            <a:ext cx="216024" cy="14401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A0368EB-6C5F-5748-B9E4-7C4E094622EE}"/>
              </a:ext>
            </a:extLst>
          </p:cNvPr>
          <p:cNvSpPr/>
          <p:nvPr/>
        </p:nvSpPr>
        <p:spPr>
          <a:xfrm>
            <a:off x="1487136" y="3430627"/>
            <a:ext cx="216024" cy="14401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ED6E735-B64D-8E48-940E-59048CB1825E}"/>
              </a:ext>
            </a:extLst>
          </p:cNvPr>
          <p:cNvSpPr/>
          <p:nvPr/>
        </p:nvSpPr>
        <p:spPr>
          <a:xfrm>
            <a:off x="1756699" y="3717665"/>
            <a:ext cx="216024" cy="14401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F452CAD-EDF0-3542-9C6A-B28DCB82A3B9}"/>
              </a:ext>
            </a:extLst>
          </p:cNvPr>
          <p:cNvSpPr/>
          <p:nvPr/>
        </p:nvSpPr>
        <p:spPr>
          <a:xfrm>
            <a:off x="1476869" y="3994369"/>
            <a:ext cx="216024" cy="1440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344EFC98-F8EC-114B-BD5F-C345A51B000E}"/>
              </a:ext>
            </a:extLst>
          </p:cNvPr>
          <p:cNvSpPr/>
          <p:nvPr/>
        </p:nvSpPr>
        <p:spPr>
          <a:xfrm>
            <a:off x="1186197" y="3717665"/>
            <a:ext cx="216024" cy="14401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157337B8-77CC-274B-9A58-C205AF86ACBF}"/>
              </a:ext>
            </a:extLst>
          </p:cNvPr>
          <p:cNvSpPr/>
          <p:nvPr/>
        </p:nvSpPr>
        <p:spPr>
          <a:xfrm>
            <a:off x="915348" y="3423198"/>
            <a:ext cx="216024" cy="14401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DA95FB5-377F-B149-B65A-18336FE91B93}"/>
              </a:ext>
            </a:extLst>
          </p:cNvPr>
          <p:cNvSpPr txBox="1"/>
          <p:nvPr/>
        </p:nvSpPr>
        <p:spPr>
          <a:xfrm>
            <a:off x="399038" y="3333358"/>
            <a:ext cx="62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W=1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73A80AC-BCEC-2C4F-8B36-1D91DA407DEB}"/>
              </a:ext>
            </a:extLst>
          </p:cNvPr>
          <p:cNvSpPr txBox="1"/>
          <p:nvPr/>
        </p:nvSpPr>
        <p:spPr>
          <a:xfrm>
            <a:off x="680728" y="3634439"/>
            <a:ext cx="62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W=1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CF09FA5-51A3-7143-9A51-A87385EF1E1D}"/>
              </a:ext>
            </a:extLst>
          </p:cNvPr>
          <p:cNvSpPr txBox="1"/>
          <p:nvPr/>
        </p:nvSpPr>
        <p:spPr>
          <a:xfrm>
            <a:off x="989075" y="3917915"/>
            <a:ext cx="62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W=1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444908-A759-B04F-81F1-A0772E486A2F}"/>
              </a:ext>
            </a:extLst>
          </p:cNvPr>
          <p:cNvGrpSpPr/>
          <p:nvPr/>
        </p:nvGrpSpPr>
        <p:grpSpPr>
          <a:xfrm>
            <a:off x="6536928" y="3162920"/>
            <a:ext cx="1627724" cy="1093549"/>
            <a:chOff x="6536928" y="3162920"/>
            <a:chExt cx="1627724" cy="1093549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B6E39EF-E8A4-E847-8AD8-5121B54F3731}"/>
                </a:ext>
              </a:extLst>
            </p:cNvPr>
            <p:cNvSpPr/>
            <p:nvPr/>
          </p:nvSpPr>
          <p:spPr>
            <a:xfrm>
              <a:off x="7668798" y="369471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C4892913-354A-FA4A-940C-9C1674CE9045}"/>
                </a:ext>
              </a:extLst>
            </p:cNvPr>
            <p:cNvSpPr/>
            <p:nvPr/>
          </p:nvSpPr>
          <p:spPr>
            <a:xfrm>
              <a:off x="7918040" y="399436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624B1BD4-B630-504B-9ABA-76AEEB66E311}"/>
                </a:ext>
              </a:extLst>
            </p:cNvPr>
            <p:cNvSpPr/>
            <p:nvPr/>
          </p:nvSpPr>
          <p:spPr>
            <a:xfrm>
              <a:off x="7354035" y="341483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CF1437D0-4F47-BD4E-A7A1-460913A5C518}"/>
                </a:ext>
              </a:extLst>
            </p:cNvPr>
            <p:cNvSpPr/>
            <p:nvPr/>
          </p:nvSpPr>
          <p:spPr>
            <a:xfrm>
              <a:off x="7924537" y="341483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DC6DBC9A-F18C-0F4A-8603-F31F26A1AC14}"/>
                </a:ext>
              </a:extLst>
            </p:cNvPr>
            <p:cNvSpPr/>
            <p:nvPr/>
          </p:nvSpPr>
          <p:spPr>
            <a:xfrm>
              <a:off x="7644707" y="341483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FE8DE330-AC3E-2646-80CA-C8B2F995F46F}"/>
                </a:ext>
              </a:extLst>
            </p:cNvPr>
            <p:cNvSpPr/>
            <p:nvPr/>
          </p:nvSpPr>
          <p:spPr>
            <a:xfrm>
              <a:off x="7948628" y="3694141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9BACD20D-CDF0-B448-ADCA-1010002BFB13}"/>
                </a:ext>
              </a:extLst>
            </p:cNvPr>
            <p:cNvSpPr/>
            <p:nvPr/>
          </p:nvSpPr>
          <p:spPr>
            <a:xfrm>
              <a:off x="7638210" y="399436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8456ABA6-2A08-1449-A46D-0E9CAE411361}"/>
                </a:ext>
              </a:extLst>
            </p:cNvPr>
            <p:cNvSpPr/>
            <p:nvPr/>
          </p:nvSpPr>
          <p:spPr>
            <a:xfrm>
              <a:off x="7378126" y="3694141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1F1AE1-6ECE-F14C-A0BB-441303EE87F0}"/>
                </a:ext>
              </a:extLst>
            </p:cNvPr>
            <p:cNvSpPr txBox="1"/>
            <p:nvPr/>
          </p:nvSpPr>
          <p:spPr>
            <a:xfrm>
              <a:off x="6536928" y="3287203"/>
              <a:ext cx="742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W=4/3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0188D11-4BAC-6C44-AA90-E5CFDAF20077}"/>
                </a:ext>
              </a:extLst>
            </p:cNvPr>
            <p:cNvSpPr txBox="1"/>
            <p:nvPr/>
          </p:nvSpPr>
          <p:spPr>
            <a:xfrm>
              <a:off x="6872657" y="3610915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AC440D0-FC8E-DA4C-9CC6-FB7DC65BDEF4}"/>
                </a:ext>
              </a:extLst>
            </p:cNvPr>
            <p:cNvSpPr txBox="1"/>
            <p:nvPr/>
          </p:nvSpPr>
          <p:spPr>
            <a:xfrm>
              <a:off x="7150416" y="3917915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508A00D-AEDB-DA4A-9060-D83A6FEB9C9B}"/>
                </a:ext>
              </a:extLst>
            </p:cNvPr>
            <p:cNvSpPr/>
            <p:nvPr/>
          </p:nvSpPr>
          <p:spPr>
            <a:xfrm>
              <a:off x="6555717" y="3162920"/>
              <a:ext cx="641734" cy="52055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7D094CC1-96C7-834E-ACDE-9F99485963CE}"/>
              </a:ext>
            </a:extLst>
          </p:cNvPr>
          <p:cNvSpPr txBox="1"/>
          <p:nvPr/>
        </p:nvSpPr>
        <p:spPr>
          <a:xfrm>
            <a:off x="296992" y="2316484"/>
            <a:ext cx="246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 initial weight 1</a:t>
            </a:r>
          </a:p>
        </p:txBody>
      </p:sp>
    </p:spTree>
    <p:extLst>
      <p:ext uri="{BB962C8B-B14F-4D97-AF65-F5344CB8AC3E}">
        <p14:creationId xmlns:p14="http://schemas.microsoft.com/office/powerpoint/2010/main" val="7031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6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5" grpId="0" animBg="1"/>
      <p:bldP spid="106" grpId="0" animBg="1"/>
      <p:bldP spid="108" grpId="0" animBg="1"/>
      <p:bldP spid="110" grpId="0" animBg="1"/>
      <p:bldP spid="112" grpId="0"/>
      <p:bldP spid="113" grpId="0"/>
      <p:bldP spid="114" grpId="0"/>
      <p:bldP spid="1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ECCC-4821-6E42-98D9-D08FBEF7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WHS on edge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64A7-8FAF-E74B-9EEF-5141BF15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6B461-AAC3-2D4D-8126-F90FE683C4C0}"/>
              </a:ext>
            </a:extLst>
          </p:cNvPr>
          <p:cNvSpPr txBox="1"/>
          <p:nvPr/>
        </p:nvSpPr>
        <p:spPr>
          <a:xfrm>
            <a:off x="452661" y="5824159"/>
            <a:ext cx="32332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sample with size 2  </a:t>
            </a:r>
          </a:p>
          <a:p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803A5C-05AC-4443-BF3E-822132FB6CA9}"/>
              </a:ext>
            </a:extLst>
          </p:cNvPr>
          <p:cNvGrpSpPr/>
          <p:nvPr/>
        </p:nvGrpSpPr>
        <p:grpSpPr>
          <a:xfrm>
            <a:off x="5331566" y="2272548"/>
            <a:ext cx="3606199" cy="4138000"/>
            <a:chOff x="5331566" y="2272548"/>
            <a:chExt cx="3606199" cy="413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1C83F0C-6F8A-8D4D-9C0A-121748F1569D}"/>
                </a:ext>
              </a:extLst>
            </p:cNvPr>
            <p:cNvSpPr txBox="1"/>
            <p:nvPr/>
          </p:nvSpPr>
          <p:spPr>
            <a:xfrm>
              <a:off x="5331566" y="5394885"/>
              <a:ext cx="3606199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Easy to parallelize, doesn't need any synchronization between computing nodes</a:t>
              </a:r>
            </a:p>
          </p:txBody>
        </p:sp>
        <p:cxnSp>
          <p:nvCxnSpPr>
            <p:cNvPr id="109" name="Elbow Connector 108">
              <a:extLst>
                <a:ext uri="{FF2B5EF4-FFF2-40B4-BE49-F238E27FC236}">
                  <a16:creationId xmlns:a16="http://schemas.microsoft.com/office/drawing/2014/main" id="{B47C2BF6-911C-774D-841A-5172691A7497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662441" y="2272548"/>
              <a:ext cx="1121148" cy="3128565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33DCDD04-C88A-1145-9F75-1579464B6532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642534" y="4135321"/>
              <a:ext cx="361779" cy="1259564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57487C-6D9E-0B49-A3AB-4820E79F49E6}"/>
              </a:ext>
            </a:extLst>
          </p:cNvPr>
          <p:cNvGrpSpPr/>
          <p:nvPr/>
        </p:nvGrpSpPr>
        <p:grpSpPr>
          <a:xfrm>
            <a:off x="512110" y="1478668"/>
            <a:ext cx="7150331" cy="1587759"/>
            <a:chOff x="512110" y="1478668"/>
            <a:chExt cx="7150331" cy="1587759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215D553-264A-4E4D-A6FA-2D3AB278757D}"/>
                </a:ext>
              </a:extLst>
            </p:cNvPr>
            <p:cNvSpPr/>
            <p:nvPr/>
          </p:nvSpPr>
          <p:spPr>
            <a:xfrm>
              <a:off x="3204048" y="1720510"/>
              <a:ext cx="2164190" cy="1276382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FAFBA9D-FB02-0042-A489-B069C4E7299A}"/>
                </a:ext>
              </a:extLst>
            </p:cNvPr>
            <p:cNvSpPr/>
            <p:nvPr/>
          </p:nvSpPr>
          <p:spPr>
            <a:xfrm>
              <a:off x="2533030" y="2201787"/>
              <a:ext cx="491023" cy="311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1CA1624-A855-974A-AC07-1BD14CB81FBF}"/>
                </a:ext>
              </a:extLst>
            </p:cNvPr>
            <p:cNvSpPr/>
            <p:nvPr/>
          </p:nvSpPr>
          <p:spPr>
            <a:xfrm>
              <a:off x="5513748" y="2151358"/>
              <a:ext cx="491023" cy="311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495A6E5-ABAD-B94D-9BF9-3C424B58EA69}"/>
                </a:ext>
              </a:extLst>
            </p:cNvPr>
            <p:cNvSpPr/>
            <p:nvPr/>
          </p:nvSpPr>
          <p:spPr>
            <a:xfrm>
              <a:off x="512110" y="1478668"/>
              <a:ext cx="7150331" cy="1587759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0DABBF-768F-3B4B-AF0B-E5AC663CA75E}"/>
                </a:ext>
              </a:extLst>
            </p:cNvPr>
            <p:cNvSpPr txBox="1"/>
            <p:nvPr/>
          </p:nvSpPr>
          <p:spPr>
            <a:xfrm>
              <a:off x="721359" y="1551508"/>
              <a:ext cx="168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Edge node1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684068-1D2C-2B4F-8797-9984989A928C}"/>
                </a:ext>
              </a:extLst>
            </p:cNvPr>
            <p:cNvGrpSpPr/>
            <p:nvPr/>
          </p:nvGrpSpPr>
          <p:grpSpPr>
            <a:xfrm>
              <a:off x="685502" y="1925577"/>
              <a:ext cx="1583952" cy="923111"/>
              <a:chOff x="399038" y="3333358"/>
              <a:chExt cx="1583952" cy="923111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8F23E160-624F-3445-BABD-BED019D2F568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90E036E9-7DDC-134B-A046-AE02D06BEC5E}"/>
                  </a:ext>
                </a:extLst>
              </p:cNvPr>
              <p:cNvSpPr/>
              <p:nvPr/>
            </p:nvSpPr>
            <p:spPr>
              <a:xfrm>
                <a:off x="175669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D1E8B86-16C8-A143-BC76-8229D9067A13}"/>
                  </a:ext>
                </a:extLst>
              </p:cNvPr>
              <p:cNvSpPr/>
              <p:nvPr/>
            </p:nvSpPr>
            <p:spPr>
              <a:xfrm>
                <a:off x="1196464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6BAE31B-FF12-1442-B55A-5D998032DD64}"/>
                  </a:ext>
                </a:extLst>
              </p:cNvPr>
              <p:cNvSpPr/>
              <p:nvPr/>
            </p:nvSpPr>
            <p:spPr>
              <a:xfrm>
                <a:off x="176696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476393BE-A097-9747-B93B-D8066BBD22B4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16FCF8CF-5DE4-AD4E-8826-7152D6266379}"/>
                  </a:ext>
                </a:extLst>
              </p:cNvPr>
              <p:cNvSpPr/>
              <p:nvPr/>
            </p:nvSpPr>
            <p:spPr>
              <a:xfrm>
                <a:off x="1756699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A7CFBA44-E0E7-0A4F-B59B-D267236A799C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745449D1-3587-4B42-9037-5EAF41D7CB40}"/>
                  </a:ext>
                </a:extLst>
              </p:cNvPr>
              <p:cNvSpPr/>
              <p:nvPr/>
            </p:nvSpPr>
            <p:spPr>
              <a:xfrm>
                <a:off x="1186197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B7443D43-26DB-044D-883A-49F36ECE4051}"/>
                  </a:ext>
                </a:extLst>
              </p:cNvPr>
              <p:cNvSpPr/>
              <p:nvPr/>
            </p:nvSpPr>
            <p:spPr>
              <a:xfrm>
                <a:off x="915348" y="3423198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D6BF856-1F0D-1045-9115-55E230CE20FE}"/>
                  </a:ext>
                </a:extLst>
              </p:cNvPr>
              <p:cNvSpPr txBox="1"/>
              <p:nvPr/>
            </p:nvSpPr>
            <p:spPr>
              <a:xfrm>
                <a:off x="399038" y="3333358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14288A5-73D6-E14C-AE82-E453AB4D5F5C}"/>
                  </a:ext>
                </a:extLst>
              </p:cNvPr>
              <p:cNvSpPr txBox="1"/>
              <p:nvPr/>
            </p:nvSpPr>
            <p:spPr>
              <a:xfrm>
                <a:off x="680728" y="3634439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F2D14F-AEEA-F543-B03F-6BEB6419945E}"/>
                  </a:ext>
                </a:extLst>
              </p:cNvPr>
              <p:cNvSpPr txBox="1"/>
              <p:nvPr/>
            </p:nvSpPr>
            <p:spPr>
              <a:xfrm>
                <a:off x="989075" y="3917915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86C72EE-AD47-3240-8C87-A7719EF36225}"/>
                </a:ext>
              </a:extLst>
            </p:cNvPr>
            <p:cNvGrpSpPr/>
            <p:nvPr/>
          </p:nvGrpSpPr>
          <p:grpSpPr>
            <a:xfrm>
              <a:off x="6085561" y="1850800"/>
              <a:ext cx="1278637" cy="936477"/>
              <a:chOff x="704353" y="3333358"/>
              <a:chExt cx="1278637" cy="936477"/>
            </a:xfrm>
          </p:grpSpPr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187AE36D-2312-5C42-A3C2-6FF1E1EE7007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F6A8838D-A4D3-3442-8897-C98D4A2F1024}"/>
                  </a:ext>
                </a:extLst>
              </p:cNvPr>
              <p:cNvSpPr/>
              <p:nvPr/>
            </p:nvSpPr>
            <p:spPr>
              <a:xfrm>
                <a:off x="175669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A0847D72-F057-AA4A-8326-8A057FF4FD80}"/>
                  </a:ext>
                </a:extLst>
              </p:cNvPr>
              <p:cNvSpPr/>
              <p:nvPr/>
            </p:nvSpPr>
            <p:spPr>
              <a:xfrm>
                <a:off x="176696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9AB8297C-BDDC-624E-B40C-B75617B417B9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id="{03510A1E-6B51-254F-8237-FA9166625125}"/>
                  </a:ext>
                </a:extLst>
              </p:cNvPr>
              <p:cNvSpPr/>
              <p:nvPr/>
            </p:nvSpPr>
            <p:spPr>
              <a:xfrm>
                <a:off x="1756699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Rounded Rectangle 131">
                <a:extLst>
                  <a:ext uri="{FF2B5EF4-FFF2-40B4-BE49-F238E27FC236}">
                    <a16:creationId xmlns:a16="http://schemas.microsoft.com/office/drawing/2014/main" id="{1828C55E-2E7E-2D49-8A4C-12E501E7E078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59676D1-8978-3449-AEF1-29DD6B7E214A}"/>
                  </a:ext>
                </a:extLst>
              </p:cNvPr>
              <p:cNvSpPr txBox="1"/>
              <p:nvPr/>
            </p:nvSpPr>
            <p:spPr>
              <a:xfrm>
                <a:off x="704353" y="3333358"/>
                <a:ext cx="733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W=4/2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7DEA552-8997-DB4A-8C5C-212F80CCEE17}"/>
                  </a:ext>
                </a:extLst>
              </p:cNvPr>
              <p:cNvSpPr txBox="1"/>
              <p:nvPr/>
            </p:nvSpPr>
            <p:spPr>
              <a:xfrm>
                <a:off x="706000" y="3634749"/>
                <a:ext cx="781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W=3/2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F5BDC08-3C73-BB48-953E-436D62AC764C}"/>
                  </a:ext>
                </a:extLst>
              </p:cNvPr>
              <p:cNvSpPr txBox="1"/>
              <p:nvPr/>
            </p:nvSpPr>
            <p:spPr>
              <a:xfrm>
                <a:off x="838044" y="3931281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3FD47-DB0E-8642-BBEA-B436985B31F8}"/>
              </a:ext>
            </a:extLst>
          </p:cNvPr>
          <p:cNvGrpSpPr/>
          <p:nvPr/>
        </p:nvGrpSpPr>
        <p:grpSpPr>
          <a:xfrm>
            <a:off x="452661" y="3332758"/>
            <a:ext cx="7189873" cy="1596442"/>
            <a:chOff x="452661" y="3358845"/>
            <a:chExt cx="7189873" cy="1596442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E9437DA1-5C26-4249-9591-6C79C152E95C}"/>
                </a:ext>
              </a:extLst>
            </p:cNvPr>
            <p:cNvSpPr/>
            <p:nvPr/>
          </p:nvSpPr>
          <p:spPr>
            <a:xfrm>
              <a:off x="3164506" y="3570649"/>
              <a:ext cx="2164190" cy="1276382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</a:t>
              </a:r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06AAFE3E-F072-244E-BC4E-B10D18CBF4A7}"/>
                </a:ext>
              </a:extLst>
            </p:cNvPr>
            <p:cNvSpPr/>
            <p:nvPr/>
          </p:nvSpPr>
          <p:spPr>
            <a:xfrm>
              <a:off x="2534877" y="4040061"/>
              <a:ext cx="491023" cy="311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CBD22607-C88A-B743-82B5-C164EF2BBFA4}"/>
                </a:ext>
              </a:extLst>
            </p:cNvPr>
            <p:cNvSpPr/>
            <p:nvPr/>
          </p:nvSpPr>
          <p:spPr>
            <a:xfrm>
              <a:off x="5466298" y="4034706"/>
              <a:ext cx="491023" cy="311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BE4CC3CA-57C3-354A-8975-0C130C5FF682}"/>
                </a:ext>
              </a:extLst>
            </p:cNvPr>
            <p:cNvSpPr/>
            <p:nvPr/>
          </p:nvSpPr>
          <p:spPr>
            <a:xfrm>
              <a:off x="452661" y="3367528"/>
              <a:ext cx="7189873" cy="1587759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17E0E07-C448-CD40-806F-0C9D104CBDAC}"/>
                </a:ext>
              </a:extLst>
            </p:cNvPr>
            <p:cNvSpPr txBox="1"/>
            <p:nvPr/>
          </p:nvSpPr>
          <p:spPr>
            <a:xfrm>
              <a:off x="611501" y="3358845"/>
              <a:ext cx="1717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Edge node2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20107AC-9374-E74A-B5D3-B889220B69EB}"/>
                </a:ext>
              </a:extLst>
            </p:cNvPr>
            <p:cNvGrpSpPr/>
            <p:nvPr/>
          </p:nvGrpSpPr>
          <p:grpSpPr>
            <a:xfrm>
              <a:off x="678093" y="3781849"/>
              <a:ext cx="1583952" cy="923059"/>
              <a:chOff x="399038" y="3333358"/>
              <a:chExt cx="1583952" cy="923059"/>
            </a:xfrm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0E46972-34A8-6B44-BD68-3805A2B70630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0" name="Rounded Rectangle 139">
                <a:extLst>
                  <a:ext uri="{FF2B5EF4-FFF2-40B4-BE49-F238E27FC236}">
                    <a16:creationId xmlns:a16="http://schemas.microsoft.com/office/drawing/2014/main" id="{51B76810-BB03-6841-A630-91B4873448F7}"/>
                  </a:ext>
                </a:extLst>
              </p:cNvPr>
              <p:cNvSpPr/>
              <p:nvPr/>
            </p:nvSpPr>
            <p:spPr>
              <a:xfrm>
                <a:off x="175669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392442AF-B3C9-1F4B-8742-93F3EF7E0752}"/>
                  </a:ext>
                </a:extLst>
              </p:cNvPr>
              <p:cNvSpPr/>
              <p:nvPr/>
            </p:nvSpPr>
            <p:spPr>
              <a:xfrm>
                <a:off x="1196464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B677787E-2FF8-5141-8049-B0BC0F1A177C}"/>
                  </a:ext>
                </a:extLst>
              </p:cNvPr>
              <p:cNvSpPr/>
              <p:nvPr/>
            </p:nvSpPr>
            <p:spPr>
              <a:xfrm>
                <a:off x="176696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3" name="Rounded Rectangle 142">
                <a:extLst>
                  <a:ext uri="{FF2B5EF4-FFF2-40B4-BE49-F238E27FC236}">
                    <a16:creationId xmlns:a16="http://schemas.microsoft.com/office/drawing/2014/main" id="{3F6A826C-B964-484F-9965-979A23BC405B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AD04FC51-2854-1D41-A837-E5000521A479}"/>
                  </a:ext>
                </a:extLst>
              </p:cNvPr>
              <p:cNvSpPr/>
              <p:nvPr/>
            </p:nvSpPr>
            <p:spPr>
              <a:xfrm>
                <a:off x="1756699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3570300A-84EB-5F4E-B1FB-CCB44BCFAD2E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6A64206D-EC94-B247-BFD9-43753F425D24}"/>
                  </a:ext>
                </a:extLst>
              </p:cNvPr>
              <p:cNvSpPr/>
              <p:nvPr/>
            </p:nvSpPr>
            <p:spPr>
              <a:xfrm>
                <a:off x="1186197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B9B3CBF5-CE11-EA45-A22E-A1324D2FBA40}"/>
                  </a:ext>
                </a:extLst>
              </p:cNvPr>
              <p:cNvSpPr/>
              <p:nvPr/>
            </p:nvSpPr>
            <p:spPr>
              <a:xfrm>
                <a:off x="915348" y="3423198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CC6DD5-7D7E-8642-B6F8-988976C6B926}"/>
                  </a:ext>
                </a:extLst>
              </p:cNvPr>
              <p:cNvSpPr txBox="1"/>
              <p:nvPr/>
            </p:nvSpPr>
            <p:spPr>
              <a:xfrm>
                <a:off x="399038" y="3333358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W=2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7C03D81-BC3A-644D-9457-9F0E6F8B313B}"/>
                  </a:ext>
                </a:extLst>
              </p:cNvPr>
              <p:cNvSpPr txBox="1"/>
              <p:nvPr/>
            </p:nvSpPr>
            <p:spPr>
              <a:xfrm>
                <a:off x="680728" y="3634439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AA39505-9C75-4B45-8D1F-6E62EC031ED4}"/>
                  </a:ext>
                </a:extLst>
              </p:cNvPr>
              <p:cNvSpPr txBox="1"/>
              <p:nvPr/>
            </p:nvSpPr>
            <p:spPr>
              <a:xfrm>
                <a:off x="938417" y="3917863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W=3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F5190C9-A3EA-3D4D-9FD2-8283180C9D43}"/>
                </a:ext>
              </a:extLst>
            </p:cNvPr>
            <p:cNvGrpSpPr/>
            <p:nvPr/>
          </p:nvGrpSpPr>
          <p:grpSpPr>
            <a:xfrm>
              <a:off x="5777343" y="3673279"/>
              <a:ext cx="1750424" cy="913597"/>
              <a:chOff x="232566" y="3356238"/>
              <a:chExt cx="1750424" cy="913597"/>
            </a:xfrm>
          </p:grpSpPr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23A4B56E-D08B-9748-BD2C-AC262ECB91AE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C65B9D47-4C78-8746-88DB-F7FC66A210AA}"/>
                  </a:ext>
                </a:extLst>
              </p:cNvPr>
              <p:cNvSpPr/>
              <p:nvPr/>
            </p:nvSpPr>
            <p:spPr>
              <a:xfrm>
                <a:off x="175669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1D5F5E4D-6883-044A-AE66-E68D75127557}"/>
                  </a:ext>
                </a:extLst>
              </p:cNvPr>
              <p:cNvSpPr/>
              <p:nvPr/>
            </p:nvSpPr>
            <p:spPr>
              <a:xfrm>
                <a:off x="176696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B37BF816-F843-A949-970E-E201F019C67B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1C642AE2-5193-0A4B-85A8-50AD42FD9924}"/>
                  </a:ext>
                </a:extLst>
              </p:cNvPr>
              <p:cNvSpPr/>
              <p:nvPr/>
            </p:nvSpPr>
            <p:spPr>
              <a:xfrm>
                <a:off x="1756699" y="3717665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0F0EB861-3AB5-AD46-8D71-36062449F336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D8A25A-9055-4744-85D3-340C1B8ADF4E}"/>
                  </a:ext>
                </a:extLst>
              </p:cNvPr>
              <p:cNvSpPr txBox="1"/>
              <p:nvPr/>
            </p:nvSpPr>
            <p:spPr>
              <a:xfrm>
                <a:off x="232566" y="3356238"/>
                <a:ext cx="1280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W=2*4/2 =4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713EC74-06E3-C749-9C89-7B941FECB4CE}"/>
                  </a:ext>
                </a:extLst>
              </p:cNvPr>
              <p:cNvSpPr txBox="1"/>
              <p:nvPr/>
            </p:nvSpPr>
            <p:spPr>
              <a:xfrm>
                <a:off x="706000" y="3634749"/>
                <a:ext cx="781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W=3/2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C032A8C-40F1-CD4F-BBA9-8E9A2C517679}"/>
                  </a:ext>
                </a:extLst>
              </p:cNvPr>
              <p:cNvSpPr txBox="1"/>
              <p:nvPr/>
            </p:nvSpPr>
            <p:spPr>
              <a:xfrm>
                <a:off x="838044" y="3931281"/>
                <a:ext cx="62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929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0A5D-3912-7C48-82A8-B2E36184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72" y="324680"/>
            <a:ext cx="7886700" cy="907620"/>
          </a:xfrm>
        </p:spPr>
        <p:txBody>
          <a:bodyPr/>
          <a:lstStyle/>
          <a:p>
            <a:r>
              <a:rPr lang="en-US" dirty="0" err="1"/>
              <a:t>ApproxIoT</a:t>
            </a:r>
            <a:r>
              <a:rPr lang="en-US" dirty="0"/>
              <a:t> in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C8335-9036-364F-9154-2DA33352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1C88-7ECD-F945-9264-795D3CD656A6}"/>
              </a:ext>
            </a:extLst>
          </p:cNvPr>
          <p:cNvSpPr txBox="1"/>
          <p:nvPr/>
        </p:nvSpPr>
        <p:spPr>
          <a:xfrm>
            <a:off x="417105" y="5308587"/>
            <a:ext cx="408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Reservoir sample with size 1  </a:t>
            </a:r>
          </a:p>
          <a:p>
            <a:endParaRPr lang="en-US" sz="24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E2FE950-50F6-0946-84B7-00FDBAA7C92F}"/>
              </a:ext>
            </a:extLst>
          </p:cNvPr>
          <p:cNvSpPr/>
          <p:nvPr/>
        </p:nvSpPr>
        <p:spPr>
          <a:xfrm>
            <a:off x="6557813" y="2497027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C3D4F048-0697-5441-9F07-4551E6E10FED}"/>
              </a:ext>
            </a:extLst>
          </p:cNvPr>
          <p:cNvSpPr/>
          <p:nvPr/>
        </p:nvSpPr>
        <p:spPr>
          <a:xfrm>
            <a:off x="7064318" y="2014414"/>
            <a:ext cx="1483293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 (sum)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CB4596C-E185-0A46-8D78-D9D4451A2672}"/>
              </a:ext>
            </a:extLst>
          </p:cNvPr>
          <p:cNvSpPr/>
          <p:nvPr/>
        </p:nvSpPr>
        <p:spPr>
          <a:xfrm rot="5400000">
            <a:off x="7557736" y="3433825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76D605D-7403-0E4D-91D6-319A61BA4BF4}"/>
              </a:ext>
            </a:extLst>
          </p:cNvPr>
          <p:cNvSpPr/>
          <p:nvPr/>
        </p:nvSpPr>
        <p:spPr>
          <a:xfrm>
            <a:off x="2224645" y="2564596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4201E3-2FB1-DD42-9A53-0E2E40C1244C}"/>
              </a:ext>
            </a:extLst>
          </p:cNvPr>
          <p:cNvSpPr txBox="1"/>
          <p:nvPr/>
        </p:nvSpPr>
        <p:spPr>
          <a:xfrm>
            <a:off x="5882184" y="4133414"/>
            <a:ext cx="2743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sz="2000" dirty="0"/>
              <a:t> ± </a:t>
            </a:r>
            <a:r>
              <a:rPr lang="en-US" sz="2000" b="1" dirty="0"/>
              <a:t>error bound </a:t>
            </a:r>
          </a:p>
          <a:p>
            <a:r>
              <a:rPr lang="en-US" sz="2000" dirty="0"/>
              <a:t>(Central limit theorem</a:t>
            </a:r>
            <a:r>
              <a:rPr lang="en-US" sz="2400" dirty="0"/>
              <a:t>)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E8CEF379-6281-3D4D-8467-FDFEB62C74D7}"/>
              </a:ext>
            </a:extLst>
          </p:cNvPr>
          <p:cNvSpPr/>
          <p:nvPr/>
        </p:nvSpPr>
        <p:spPr>
          <a:xfrm>
            <a:off x="2721435" y="2094190"/>
            <a:ext cx="1945931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Reservoir sampling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F9EB99-539B-234C-90F7-C16C5C640471}"/>
              </a:ext>
            </a:extLst>
          </p:cNvPr>
          <p:cNvSpPr txBox="1"/>
          <p:nvPr/>
        </p:nvSpPr>
        <p:spPr>
          <a:xfrm>
            <a:off x="9129801" y="25983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CC1DE9-05FF-7241-B8A9-4F5B3018545A}"/>
              </a:ext>
            </a:extLst>
          </p:cNvPr>
          <p:cNvSpPr txBox="1"/>
          <p:nvPr/>
        </p:nvSpPr>
        <p:spPr>
          <a:xfrm>
            <a:off x="187063" y="1716084"/>
            <a:ext cx="275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weights are carried  </a:t>
            </a:r>
          </a:p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4296AF-8860-CA47-96B1-3F371919CC19}"/>
              </a:ext>
            </a:extLst>
          </p:cNvPr>
          <p:cNvGrpSpPr/>
          <p:nvPr/>
        </p:nvGrpSpPr>
        <p:grpSpPr>
          <a:xfrm>
            <a:off x="596014" y="2274252"/>
            <a:ext cx="1465539" cy="944730"/>
            <a:chOff x="517451" y="3311687"/>
            <a:chExt cx="1465539" cy="944730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AAA1DD1-B574-6E4F-9DA0-B7EBFA03F0D6}"/>
                </a:ext>
              </a:extLst>
            </p:cNvPr>
            <p:cNvSpPr/>
            <p:nvPr/>
          </p:nvSpPr>
          <p:spPr>
            <a:xfrm>
              <a:off x="1476869" y="371823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832C515-FCDE-AC4B-9D46-4117FB1E18D3}"/>
                </a:ext>
              </a:extLst>
            </p:cNvPr>
            <p:cNvSpPr/>
            <p:nvPr/>
          </p:nvSpPr>
          <p:spPr>
            <a:xfrm>
              <a:off x="1756699" y="399436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24A1ED88-B014-7440-98F2-B5A1919C29F3}"/>
                </a:ext>
              </a:extLst>
            </p:cNvPr>
            <p:cNvSpPr/>
            <p:nvPr/>
          </p:nvSpPr>
          <p:spPr>
            <a:xfrm>
              <a:off x="1196464" y="343062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5917324A-1873-1D4C-986F-4327AAE6DD97}"/>
                </a:ext>
              </a:extLst>
            </p:cNvPr>
            <p:cNvSpPr/>
            <p:nvPr/>
          </p:nvSpPr>
          <p:spPr>
            <a:xfrm>
              <a:off x="1766966" y="343062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3894A4A7-F369-E041-9BAD-E4DC595CCA25}"/>
                </a:ext>
              </a:extLst>
            </p:cNvPr>
            <p:cNvSpPr/>
            <p:nvPr/>
          </p:nvSpPr>
          <p:spPr>
            <a:xfrm>
              <a:off x="1487136" y="343062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89A2A51-6BC4-224C-9B6B-D9F93CCCD322}"/>
                </a:ext>
              </a:extLst>
            </p:cNvPr>
            <p:cNvSpPr/>
            <p:nvPr/>
          </p:nvSpPr>
          <p:spPr>
            <a:xfrm>
              <a:off x="1756699" y="371766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E21E71F4-A353-3944-B33B-FACDE1C887FE}"/>
                </a:ext>
              </a:extLst>
            </p:cNvPr>
            <p:cNvSpPr/>
            <p:nvPr/>
          </p:nvSpPr>
          <p:spPr>
            <a:xfrm>
              <a:off x="1476869" y="399436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4DF9A112-16AD-4049-BF11-99F5282465FE}"/>
                </a:ext>
              </a:extLst>
            </p:cNvPr>
            <p:cNvSpPr/>
            <p:nvPr/>
          </p:nvSpPr>
          <p:spPr>
            <a:xfrm>
              <a:off x="1186197" y="371766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C9665A0-9F2A-2543-89B5-7DF5F423C60C}"/>
                </a:ext>
              </a:extLst>
            </p:cNvPr>
            <p:cNvSpPr txBox="1"/>
            <p:nvPr/>
          </p:nvSpPr>
          <p:spPr>
            <a:xfrm>
              <a:off x="517451" y="3311687"/>
              <a:ext cx="796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W=4/3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212F5DE-4D98-914F-88D8-A7523A6D7588}"/>
                </a:ext>
              </a:extLst>
            </p:cNvPr>
            <p:cNvSpPr txBox="1"/>
            <p:nvPr/>
          </p:nvSpPr>
          <p:spPr>
            <a:xfrm>
              <a:off x="680728" y="3634439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457328-F534-084A-8255-CD4BB1CD00F4}"/>
                </a:ext>
              </a:extLst>
            </p:cNvPr>
            <p:cNvSpPr txBox="1"/>
            <p:nvPr/>
          </p:nvSpPr>
          <p:spPr>
            <a:xfrm>
              <a:off x="938417" y="3917863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89E016-4488-4A43-8259-43231312D1CA}"/>
              </a:ext>
            </a:extLst>
          </p:cNvPr>
          <p:cNvGrpSpPr/>
          <p:nvPr/>
        </p:nvGrpSpPr>
        <p:grpSpPr>
          <a:xfrm>
            <a:off x="4750262" y="2184703"/>
            <a:ext cx="1785800" cy="947180"/>
            <a:chOff x="5141647" y="5055316"/>
            <a:chExt cx="1785800" cy="9471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EB3D7DD-7EFA-E548-A1E2-EAC21E49C5D3}"/>
                </a:ext>
              </a:extLst>
            </p:cNvPr>
            <p:cNvGrpSpPr/>
            <p:nvPr/>
          </p:nvGrpSpPr>
          <p:grpSpPr>
            <a:xfrm>
              <a:off x="5368282" y="5055316"/>
              <a:ext cx="1559165" cy="947180"/>
              <a:chOff x="169688" y="3323116"/>
              <a:chExt cx="1559165" cy="94718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3FE37C94-7530-C54A-A83C-304CACC1C17C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69774895-1762-F044-95B6-6B7BFAFDDDD3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FC73AE8-1B69-9043-B1C0-A0D3601E8B09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B7CF302-3AB3-D04F-BC4D-22EA6C42D38C}"/>
                  </a:ext>
                </a:extLst>
              </p:cNvPr>
              <p:cNvSpPr txBox="1"/>
              <p:nvPr/>
            </p:nvSpPr>
            <p:spPr>
              <a:xfrm>
                <a:off x="169688" y="3323116"/>
                <a:ext cx="15409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W=4/3*3/1 =4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8D3AB13-7FFE-444E-A620-894209CC28EA}"/>
                  </a:ext>
                </a:extLst>
              </p:cNvPr>
              <p:cNvSpPr txBox="1"/>
              <p:nvPr/>
            </p:nvSpPr>
            <p:spPr>
              <a:xfrm>
                <a:off x="411405" y="3624507"/>
                <a:ext cx="13174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W=1*3/1=3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CF3DBF6-270F-A143-9F3B-C67D96BA6D4B}"/>
                  </a:ext>
                </a:extLst>
              </p:cNvPr>
              <p:cNvSpPr txBox="1"/>
              <p:nvPr/>
            </p:nvSpPr>
            <p:spPr>
              <a:xfrm>
                <a:off x="407839" y="3931742"/>
                <a:ext cx="12060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W=1*2/1=2</a:t>
                </a:r>
              </a:p>
            </p:txBody>
          </p:sp>
        </p:grp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0960585-6128-F548-832A-88A5E85E3152}"/>
                </a:ext>
              </a:extLst>
            </p:cNvPr>
            <p:cNvSpPr/>
            <p:nvPr/>
          </p:nvSpPr>
          <p:spPr>
            <a:xfrm>
              <a:off x="5141647" y="5404173"/>
              <a:ext cx="463003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61789F-5AD0-C247-ADFD-CC341D73D717}"/>
              </a:ext>
            </a:extLst>
          </p:cNvPr>
          <p:cNvGrpSpPr/>
          <p:nvPr/>
        </p:nvGrpSpPr>
        <p:grpSpPr>
          <a:xfrm>
            <a:off x="3468560" y="3781453"/>
            <a:ext cx="4924417" cy="400110"/>
            <a:chOff x="3211859" y="3578089"/>
            <a:chExt cx="4924417" cy="4001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B5F7E4-598C-164F-BC52-2C149A523878}"/>
                </a:ext>
              </a:extLst>
            </p:cNvPr>
            <p:cNvSpPr txBox="1"/>
            <p:nvPr/>
          </p:nvSpPr>
          <p:spPr>
            <a:xfrm>
              <a:off x="6373894" y="3602864"/>
              <a:ext cx="462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4*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FB593D-AEA7-F149-82DC-634C0D0ED8CD}"/>
                </a:ext>
              </a:extLst>
            </p:cNvPr>
            <p:cNvSpPr txBox="1"/>
            <p:nvPr/>
          </p:nvSpPr>
          <p:spPr>
            <a:xfrm>
              <a:off x="6921856" y="3602864"/>
              <a:ext cx="5115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+3*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579162-21F0-2B4F-9B01-7F227D1DD098}"/>
                </a:ext>
              </a:extLst>
            </p:cNvPr>
            <p:cNvSpPr txBox="1"/>
            <p:nvPr/>
          </p:nvSpPr>
          <p:spPr>
            <a:xfrm>
              <a:off x="7499369" y="3602863"/>
              <a:ext cx="528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+2*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71E44F-C5BF-B345-8D85-3C95F9A1782D}"/>
                </a:ext>
              </a:extLst>
            </p:cNvPr>
            <p:cNvSpPr txBox="1"/>
            <p:nvPr/>
          </p:nvSpPr>
          <p:spPr>
            <a:xfrm>
              <a:off x="3211859" y="3578089"/>
              <a:ext cx="2479815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Approximate output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CA18DD6-77EE-FD45-BE3A-B53CF6A0ED7C}"/>
                </a:ext>
              </a:extLst>
            </p:cNvPr>
            <p:cNvCxnSpPr>
              <a:cxnSpLocks/>
              <a:stCxn id="78" idx="3"/>
              <a:endCxn id="55" idx="1"/>
            </p:cNvCxnSpPr>
            <p:nvPr/>
          </p:nvCxnSpPr>
          <p:spPr>
            <a:xfrm flipV="1">
              <a:off x="5691674" y="3772141"/>
              <a:ext cx="682220" cy="60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AADD8F9-75A9-1F4E-B05B-8AF54E1CCA0A}"/>
                </a:ext>
              </a:extLst>
            </p:cNvPr>
            <p:cNvSpPr/>
            <p:nvPr/>
          </p:nvSpPr>
          <p:spPr>
            <a:xfrm>
              <a:off x="6699605" y="371008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B118EFFB-02DA-5C4E-ABD3-208BA7E28CCD}"/>
                </a:ext>
              </a:extLst>
            </p:cNvPr>
            <p:cNvSpPr/>
            <p:nvPr/>
          </p:nvSpPr>
          <p:spPr>
            <a:xfrm>
              <a:off x="7316513" y="3701788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01308E99-5132-F944-AABB-3200407FF510}"/>
                </a:ext>
              </a:extLst>
            </p:cNvPr>
            <p:cNvSpPr/>
            <p:nvPr/>
          </p:nvSpPr>
          <p:spPr>
            <a:xfrm>
              <a:off x="7920252" y="369983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7" grpId="0" animBg="1"/>
      <p:bldP spid="18" grpId="0" animBg="1"/>
      <p:bldP spid="61" grpId="0"/>
      <p:bldP spid="74" grpId="0" animBg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Design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5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ED86A7-430B-8D44-8476-4D6528F1CDAF}"/>
              </a:ext>
            </a:extLst>
          </p:cNvPr>
          <p:cNvGrpSpPr/>
          <p:nvPr/>
        </p:nvGrpSpPr>
        <p:grpSpPr>
          <a:xfrm>
            <a:off x="2632929" y="1719749"/>
            <a:ext cx="2644842" cy="1585374"/>
            <a:chOff x="2820815" y="1594445"/>
            <a:chExt cx="2644842" cy="1585374"/>
          </a:xfrm>
        </p:grpSpPr>
        <p:sp>
          <p:nvSpPr>
            <p:cNvPr id="35" name="TextBox 34"/>
            <p:cNvSpPr txBox="1"/>
            <p:nvPr/>
          </p:nvSpPr>
          <p:spPr>
            <a:xfrm>
              <a:off x="2820815" y="1594445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cxnSp>
          <p:nvCxnSpPr>
            <p:cNvPr id="36" name="Straight Arrow Connector 35"/>
            <p:cNvCxnSpPr>
              <a:cxnSpLocks/>
              <a:stCxn id="35" idx="3"/>
            </p:cNvCxnSpPr>
            <p:nvPr/>
          </p:nvCxnSpPr>
          <p:spPr>
            <a:xfrm>
              <a:off x="3252863" y="1794500"/>
              <a:ext cx="842249" cy="3601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820815" y="2174475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0815" y="2779709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</a:t>
              </a:r>
              <a:r>
                <a:rPr lang="en-US" sz="2000" baseline="-25000" dirty="0"/>
                <a:t>n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2946028" y="2462074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…</a:t>
              </a:r>
            </a:p>
          </p:txBody>
        </p: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>
              <a:off x="3252863" y="2359141"/>
              <a:ext cx="864096" cy="5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3252863" y="2669211"/>
              <a:ext cx="864096" cy="2951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502B2A-1DE9-2946-8033-89B34684EC0E}"/>
                </a:ext>
              </a:extLst>
            </p:cNvPr>
            <p:cNvSpPr txBox="1"/>
            <p:nvPr/>
          </p:nvSpPr>
          <p:spPr>
            <a:xfrm>
              <a:off x="4116959" y="2077968"/>
              <a:ext cx="1348698" cy="707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Kafka </a:t>
              </a:r>
            </a:p>
            <a:p>
              <a:pPr algn="ctr"/>
              <a:r>
                <a:rPr lang="en-US" sz="2000" b="1" dirty="0"/>
                <a:t>cluster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DED827-D791-C14D-AA5B-9D64B05B6683}"/>
              </a:ext>
            </a:extLst>
          </p:cNvPr>
          <p:cNvCxnSpPr>
            <a:cxnSpLocks/>
          </p:cNvCxnSpPr>
          <p:nvPr/>
        </p:nvCxnSpPr>
        <p:spPr>
          <a:xfrm>
            <a:off x="4255079" y="2905013"/>
            <a:ext cx="0" cy="85072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799A29-59DC-F347-8964-31B5F211CFC8}"/>
              </a:ext>
            </a:extLst>
          </p:cNvPr>
          <p:cNvGrpSpPr/>
          <p:nvPr/>
        </p:nvGrpSpPr>
        <p:grpSpPr>
          <a:xfrm>
            <a:off x="397293" y="3597565"/>
            <a:ext cx="8354182" cy="1408172"/>
            <a:chOff x="582350" y="3575793"/>
            <a:chExt cx="8354182" cy="14081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360F91-F0B7-5349-A846-635D44D9843E}"/>
                </a:ext>
              </a:extLst>
            </p:cNvPr>
            <p:cNvSpPr txBox="1"/>
            <p:nvPr/>
          </p:nvSpPr>
          <p:spPr>
            <a:xfrm>
              <a:off x="4114130" y="3740106"/>
              <a:ext cx="1348698" cy="707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Stream</a:t>
              </a:r>
            </a:p>
            <a:p>
              <a:pPr algn="ctr"/>
              <a:r>
                <a:rPr lang="en-US" sz="2000" b="1" dirty="0"/>
                <a:t>pub/sub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63866B-6245-AF41-930D-B31C180A67A3}"/>
                </a:ext>
              </a:extLst>
            </p:cNvPr>
            <p:cNvSpPr txBox="1"/>
            <p:nvPr/>
          </p:nvSpPr>
          <p:spPr>
            <a:xfrm>
              <a:off x="582350" y="3736715"/>
              <a:ext cx="2044982" cy="707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Edg</a:t>
              </a:r>
              <a:r>
                <a:rPr lang="en-US" altLang="zh-Hans" sz="2000" b="1" dirty="0"/>
                <a:t>e</a:t>
              </a:r>
            </a:p>
            <a:p>
              <a:pPr algn="ctr"/>
              <a:r>
                <a:rPr lang="en-US" sz="2000" b="1" dirty="0"/>
                <a:t> nodes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9348B2-086E-F94E-9818-FCDF8A843CA1}"/>
                </a:ext>
              </a:extLst>
            </p:cNvPr>
            <p:cNvSpPr txBox="1"/>
            <p:nvPr/>
          </p:nvSpPr>
          <p:spPr>
            <a:xfrm>
              <a:off x="6891550" y="3745164"/>
              <a:ext cx="2044982" cy="707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Cloud</a:t>
              </a:r>
            </a:p>
            <a:p>
              <a:pPr algn="ctr"/>
              <a:r>
                <a:rPr lang="en-US" sz="2000" b="1" dirty="0"/>
                <a:t>datacenter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CA8B46-C204-4D40-908A-178A2A826797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5462828" y="4094049"/>
              <a:ext cx="1428722" cy="5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7B1F1A7-601D-9348-B3E2-A98F519B8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332" y="3942422"/>
              <a:ext cx="14867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2CE1C5-D5AE-464F-91CE-8C684C2CC33E}"/>
                </a:ext>
              </a:extLst>
            </p:cNvPr>
            <p:cNvSpPr txBox="1"/>
            <p:nvPr/>
          </p:nvSpPr>
          <p:spPr>
            <a:xfrm>
              <a:off x="2685408" y="3575793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Data stream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16D041-8E37-6748-8011-04CE21F84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48120" y="4269570"/>
              <a:ext cx="14660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BE0ECA-7541-A545-B92E-FC78955B0ADB}"/>
                </a:ext>
              </a:extLst>
            </p:cNvPr>
            <p:cNvSpPr txBox="1"/>
            <p:nvPr/>
          </p:nvSpPr>
          <p:spPr>
            <a:xfrm>
              <a:off x="2563411" y="4269570"/>
              <a:ext cx="14847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Sampled</a:t>
              </a:r>
            </a:p>
            <a:p>
              <a:pPr algn="ctr"/>
              <a:r>
                <a:rPr lang="en-US" sz="2000" dirty="0"/>
                <a:t>data stream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EA4DE2-7F2D-6743-B0C3-A967956399AE}"/>
                </a:ext>
              </a:extLst>
            </p:cNvPr>
            <p:cNvSpPr txBox="1"/>
            <p:nvPr/>
          </p:nvSpPr>
          <p:spPr>
            <a:xfrm>
              <a:off x="5470769" y="4276079"/>
              <a:ext cx="14847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Sampled</a:t>
              </a:r>
            </a:p>
            <a:p>
              <a:pPr algn="ctr"/>
              <a:r>
                <a:rPr lang="en-US" sz="2000" dirty="0"/>
                <a:t>data stream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D04E40-ACE3-C846-A625-285B53F581F4}"/>
              </a:ext>
            </a:extLst>
          </p:cNvPr>
          <p:cNvGrpSpPr/>
          <p:nvPr/>
        </p:nvGrpSpPr>
        <p:grpSpPr>
          <a:xfrm rot="16200000">
            <a:off x="5487255" y="1961777"/>
            <a:ext cx="747709" cy="1150794"/>
            <a:chOff x="2482682" y="3756161"/>
            <a:chExt cx="747709" cy="115079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647B4A-04F8-9D4B-86E1-6A0198C8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508765" y="4185329"/>
              <a:ext cx="695543" cy="74770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3877B8-8F2A-FF41-8B6E-B67808B17399}"/>
                </a:ext>
              </a:extLst>
            </p:cNvPr>
            <p:cNvCxnSpPr>
              <a:cxnSpLocks/>
            </p:cNvCxnSpPr>
            <p:nvPr/>
          </p:nvCxnSpPr>
          <p:spPr>
            <a:xfrm>
              <a:off x="2856537" y="3756161"/>
              <a:ext cx="0" cy="4291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307F8A-6895-8545-AD53-E2266405D3BE}"/>
              </a:ext>
            </a:extLst>
          </p:cNvPr>
          <p:cNvCxnSpPr>
            <a:cxnSpLocks/>
          </p:cNvCxnSpPr>
          <p:nvPr/>
        </p:nvCxnSpPr>
        <p:spPr>
          <a:xfrm>
            <a:off x="4995308" y="2911158"/>
            <a:ext cx="0" cy="8507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E81A4D-659A-2A4E-A1A6-66F3CA2B088F}"/>
              </a:ext>
            </a:extLst>
          </p:cNvPr>
          <p:cNvSpPr txBox="1"/>
          <p:nvPr/>
        </p:nvSpPr>
        <p:spPr>
          <a:xfrm>
            <a:off x="6602128" y="1791948"/>
            <a:ext cx="191322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See the paper for more details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06E234-6F7B-8446-ABEC-7CFD74A31369}"/>
              </a:ext>
            </a:extLst>
          </p:cNvPr>
          <p:cNvGrpSpPr/>
          <p:nvPr/>
        </p:nvGrpSpPr>
        <p:grpSpPr>
          <a:xfrm>
            <a:off x="6934801" y="4999228"/>
            <a:ext cx="1611339" cy="932915"/>
            <a:chOff x="6356947" y="5243174"/>
            <a:chExt cx="1611339" cy="932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D9E7B5-BA78-5C44-9607-3AD7A5DD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9418" y="5243174"/>
              <a:ext cx="846399" cy="6658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1E736-0027-B240-80B7-76271B31D43A}"/>
                </a:ext>
              </a:extLst>
            </p:cNvPr>
            <p:cNvSpPr txBox="1"/>
            <p:nvPr/>
          </p:nvSpPr>
          <p:spPr>
            <a:xfrm>
              <a:off x="6356947" y="5806757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Kafka Streams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AF2705-F4F0-7443-B84E-7C8A10D16B05}"/>
              </a:ext>
            </a:extLst>
          </p:cNvPr>
          <p:cNvCxnSpPr>
            <a:cxnSpLocks/>
            <a:stCxn id="56" idx="2"/>
            <a:endCxn id="6" idx="0"/>
          </p:cNvCxnSpPr>
          <p:nvPr/>
        </p:nvCxnSpPr>
        <p:spPr>
          <a:xfrm>
            <a:off x="7728984" y="4474822"/>
            <a:ext cx="11488" cy="52440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online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</a:t>
            </a:fld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17141" y="1884787"/>
            <a:ext cx="7891872" cy="3011576"/>
            <a:chOff x="269511" y="1594987"/>
            <a:chExt cx="7891872" cy="3011576"/>
          </a:xfrm>
        </p:grpSpPr>
        <p:grpSp>
          <p:nvGrpSpPr>
            <p:cNvPr id="83" name="Group 82"/>
            <p:cNvGrpSpPr/>
            <p:nvPr/>
          </p:nvGrpSpPr>
          <p:grpSpPr>
            <a:xfrm>
              <a:off x="269511" y="1594987"/>
              <a:ext cx="2247168" cy="602485"/>
              <a:chOff x="628650" y="2071596"/>
              <a:chExt cx="2247168" cy="602485"/>
            </a:xfrm>
          </p:grpSpPr>
          <p:pic>
            <p:nvPicPr>
              <p:cNvPr id="29" name="Picture 2" descr="https://cdn1.iconfinder.com/data/icons/logotypes/32/twitter-128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" y="2071596"/>
                <a:ext cx="589949" cy="589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544" y="2080411"/>
                <a:ext cx="688872" cy="58113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2148" y="2080411"/>
                <a:ext cx="593670" cy="59367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328264" y="2890461"/>
              <a:ext cx="7833119" cy="1716102"/>
              <a:chOff x="328264" y="2890461"/>
              <a:chExt cx="7833119" cy="1716102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1719200" y="3083042"/>
                <a:ext cx="1592089" cy="137651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Stream </a:t>
                </a:r>
              </a:p>
              <a:p>
                <a:pPr algn="ctr"/>
                <a:r>
                  <a:rPr lang="en-US" sz="2000" b="1" dirty="0"/>
                  <a:t>aggregator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14163" y="3122922"/>
                <a:ext cx="1691149" cy="13765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Stream analytics system</a:t>
                </a: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3319552" y="3624896"/>
                <a:ext cx="1386348" cy="372568"/>
                <a:chOff x="3392129" y="3511516"/>
                <a:chExt cx="1386348" cy="37256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3769468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3475972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4096872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4397342" y="3608307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ight Arrow 44"/>
                <p:cNvSpPr/>
                <p:nvPr/>
              </p:nvSpPr>
              <p:spPr>
                <a:xfrm>
                  <a:off x="3392129" y="3511516"/>
                  <a:ext cx="1386348" cy="372568"/>
                </a:xfrm>
                <a:prstGeom prst="rightArrow">
                  <a:avLst>
                    <a:gd name="adj1" fmla="val 79578"/>
                    <a:gd name="adj2" fmla="val 33095"/>
                  </a:avLst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328264" y="2890461"/>
                <a:ext cx="1393963" cy="779440"/>
                <a:chOff x="328264" y="2880629"/>
                <a:chExt cx="1393963" cy="779440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704004" y="3262556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044806" y="3379787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380177" y="345434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49339" y="288062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789738" y="290824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1080341" y="303416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Curved Connector 53"/>
                <p:cNvCxnSpPr/>
                <p:nvPr/>
              </p:nvCxnSpPr>
              <p:spPr>
                <a:xfrm>
                  <a:off x="328264" y="3077091"/>
                  <a:ext cx="1393963" cy="243786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ounded Rectangle 56"/>
                <p:cNvSpPr/>
                <p:nvPr/>
              </p:nvSpPr>
              <p:spPr>
                <a:xfrm>
                  <a:off x="1393095" y="308517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Curved Connector 61"/>
                <p:cNvCxnSpPr/>
                <p:nvPr/>
              </p:nvCxnSpPr>
              <p:spPr>
                <a:xfrm>
                  <a:off x="328264" y="3418666"/>
                  <a:ext cx="1382673" cy="241403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ounded Rectangle 62"/>
                <p:cNvSpPr/>
                <p:nvPr/>
              </p:nvSpPr>
              <p:spPr>
                <a:xfrm>
                  <a:off x="328264" y="3229190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328264" y="3897139"/>
                <a:ext cx="1392538" cy="709424"/>
                <a:chOff x="328264" y="3779155"/>
                <a:chExt cx="1392538" cy="709424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457015" y="4344563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1096997" y="4172745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328264" y="4061933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701754" y="4010771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044806" y="387781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1412759" y="4146431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Curved Connector 66"/>
                <p:cNvCxnSpPr/>
                <p:nvPr/>
              </p:nvCxnSpPr>
              <p:spPr>
                <a:xfrm flipV="1">
                  <a:off x="328264" y="4087096"/>
                  <a:ext cx="1392538" cy="215898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ounded Rectangle 67"/>
                <p:cNvSpPr/>
                <p:nvPr/>
              </p:nvSpPr>
              <p:spPr>
                <a:xfrm>
                  <a:off x="809766" y="430299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Curved Connector 68"/>
                <p:cNvCxnSpPr/>
                <p:nvPr/>
              </p:nvCxnSpPr>
              <p:spPr>
                <a:xfrm flipV="1">
                  <a:off x="328264" y="3779155"/>
                  <a:ext cx="1391737" cy="196724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ounded Rectangle 69"/>
                <p:cNvSpPr/>
                <p:nvPr/>
              </p:nvSpPr>
              <p:spPr>
                <a:xfrm>
                  <a:off x="1376148" y="3861008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" name="Straight Arrow Connector 78"/>
              <p:cNvCxnSpPr>
                <a:stCxn id="44" idx="3"/>
              </p:cNvCxnSpPr>
              <p:nvPr/>
            </p:nvCxnSpPr>
            <p:spPr>
              <a:xfrm>
                <a:off x="6405312" y="3811180"/>
                <a:ext cx="457604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6679887" y="3548958"/>
                <a:ext cx="14814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Useful</a:t>
                </a:r>
              </a:p>
              <a:p>
                <a:pPr algn="ctr"/>
                <a:r>
                  <a:rPr lang="en-US" sz="2000" dirty="0"/>
                  <a:t>Information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8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Design</a:t>
            </a:r>
          </a:p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Implementation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Evaluation questions</a:t>
            </a:r>
          </a:p>
          <a:p>
            <a:pPr lvl="1"/>
            <a:r>
              <a:rPr lang="en-US" dirty="0"/>
              <a:t>Accuracy vs. sample size</a:t>
            </a:r>
          </a:p>
          <a:p>
            <a:pPr lvl="1"/>
            <a:r>
              <a:rPr lang="en-US" dirty="0"/>
              <a:t>Throughput vs. sample size</a:t>
            </a:r>
          </a:p>
          <a:p>
            <a:pPr lvl="1"/>
            <a:endParaRPr lang="en-US" sz="3000" dirty="0"/>
          </a:p>
          <a:p>
            <a:r>
              <a:rPr lang="en-US" sz="3000" dirty="0"/>
              <a:t>Testbed: 25 nodes</a:t>
            </a:r>
          </a:p>
          <a:p>
            <a:pPr lvl="1"/>
            <a:r>
              <a:rPr lang="en-US" sz="2200" dirty="0"/>
              <a:t>15 nodes for </a:t>
            </a:r>
            <a:r>
              <a:rPr lang="en-US" sz="2200" dirty="0" err="1"/>
              <a:t>ApproxIoT</a:t>
            </a:r>
            <a:r>
              <a:rPr lang="en-US" sz="2200" dirty="0"/>
              <a:t> deployment </a:t>
            </a:r>
          </a:p>
          <a:p>
            <a:pPr lvl="1"/>
            <a:r>
              <a:rPr lang="en-US" sz="2200" dirty="0"/>
              <a:t>10 nodes for Kafka cluster</a:t>
            </a:r>
          </a:p>
          <a:p>
            <a:pPr lvl="1"/>
            <a:endParaRPr lang="en-US" dirty="0"/>
          </a:p>
          <a:p>
            <a:r>
              <a:rPr lang="en-US" dirty="0"/>
              <a:t>Datasets: </a:t>
            </a:r>
          </a:p>
          <a:p>
            <a:pPr lvl="1"/>
            <a:r>
              <a:rPr lang="en-US" dirty="0"/>
              <a:t>Synthetic: Gaussian and Poisson distribution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06955" y="1630891"/>
            <a:ext cx="1980079" cy="1097050"/>
            <a:chOff x="6457950" y="1823806"/>
            <a:chExt cx="1980079" cy="1097050"/>
          </a:xfrm>
        </p:grpSpPr>
        <p:sp>
          <p:nvSpPr>
            <p:cNvPr id="8" name="Right Bracket 7"/>
            <p:cNvSpPr/>
            <p:nvPr/>
          </p:nvSpPr>
          <p:spPr>
            <a:xfrm>
              <a:off x="6457950" y="1823806"/>
              <a:ext cx="225238" cy="1097050"/>
            </a:xfrm>
            <a:prstGeom prst="righ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83188" y="1997526"/>
              <a:ext cx="175484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See the paper for more results!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EF43-D885-FD4E-A353-35DF5B6B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sample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3AF02-3BA7-FD40-809A-7E842E8F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093E8E-C694-6D49-8B25-76DE2DBC3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82907"/>
              </p:ext>
            </p:extLst>
          </p:nvPr>
        </p:nvGraphicFramePr>
        <p:xfrm>
          <a:off x="613857" y="1387286"/>
          <a:ext cx="7415032" cy="416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E01D8BF-4D8B-514D-9CE3-D9505D6A017E}"/>
              </a:ext>
            </a:extLst>
          </p:cNvPr>
          <p:cNvGrpSpPr/>
          <p:nvPr/>
        </p:nvGrpSpPr>
        <p:grpSpPr>
          <a:xfrm rot="10800000">
            <a:off x="6572775" y="1572706"/>
            <a:ext cx="1329211" cy="3087554"/>
            <a:chOff x="-388302" y="2040562"/>
            <a:chExt cx="1329211" cy="3087554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47D30E9-8CE6-394D-A28C-A68E4AF84E59}"/>
                </a:ext>
              </a:extLst>
            </p:cNvPr>
            <p:cNvSpPr txBox="1"/>
            <p:nvPr/>
          </p:nvSpPr>
          <p:spPr>
            <a:xfrm rot="10800000">
              <a:off x="-388302" y="4420230"/>
              <a:ext cx="1329211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Lower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the better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5501D2D0-9574-FA42-9D18-8995B3317C17}"/>
                </a:ext>
              </a:extLst>
            </p:cNvPr>
            <p:cNvSpPr/>
            <p:nvPr/>
          </p:nvSpPr>
          <p:spPr>
            <a:xfrm>
              <a:off x="121403" y="2040562"/>
              <a:ext cx="200139" cy="2330827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D3C06A-4410-E74F-A29C-9519372B85A1}"/>
              </a:ext>
            </a:extLst>
          </p:cNvPr>
          <p:cNvSpPr txBox="1"/>
          <p:nvPr/>
        </p:nvSpPr>
        <p:spPr>
          <a:xfrm>
            <a:off x="1596657" y="5741268"/>
            <a:ext cx="544943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en-US" sz="2000" dirty="0">
                <a:solidFill>
                  <a:srgbClr val="FF0000"/>
                </a:solidFill>
              </a:rPr>
              <a:t> ~2600X </a:t>
            </a:r>
            <a:r>
              <a:rPr lang="en-US" sz="2000" dirty="0">
                <a:solidFill>
                  <a:schemeClr val="tx1"/>
                </a:solidFill>
              </a:rPr>
              <a:t>higher accuracy </a:t>
            </a:r>
            <a:r>
              <a:rPr lang="en-US" altLang="zh-Han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chemeClr val="tx1"/>
                </a:solidFill>
              </a:rPr>
              <a:t> SRS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0865B-C087-3042-A56A-AD298229AEC9}"/>
              </a:ext>
            </a:extLst>
          </p:cNvPr>
          <p:cNvGrpSpPr/>
          <p:nvPr/>
        </p:nvGrpSpPr>
        <p:grpSpPr>
          <a:xfrm>
            <a:off x="3092903" y="2835200"/>
            <a:ext cx="2718707" cy="1666326"/>
            <a:chOff x="8601075" y="4489828"/>
            <a:chExt cx="2718707" cy="1666326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C75367B9-3E51-4C4F-AC75-5D43F8F4D5CD}"/>
                </a:ext>
              </a:extLst>
            </p:cNvPr>
            <p:cNvSpPr txBox="1"/>
            <p:nvPr/>
          </p:nvSpPr>
          <p:spPr>
            <a:xfrm>
              <a:off x="8601075" y="4489828"/>
              <a:ext cx="2718707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The average is 0.035%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0E50B7-58A1-1D4A-9935-A46DEBC4CAD3}"/>
                </a:ext>
              </a:extLst>
            </p:cNvPr>
            <p:cNvCxnSpPr/>
            <p:nvPr/>
          </p:nvCxnSpPr>
          <p:spPr>
            <a:xfrm flipH="1">
              <a:off x="8699046" y="4958725"/>
              <a:ext cx="1251857" cy="119742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9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06F4-A2B8-9649-BC0E-58D4DD4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vs. sample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581CA-8BD4-3147-9632-4162D83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9FD657-9925-F04B-BF75-A8FCC9273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321642"/>
              </p:ext>
            </p:extLst>
          </p:nvPr>
        </p:nvGraphicFramePr>
        <p:xfrm>
          <a:off x="219158" y="1265401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807A86C-F72E-254F-9B84-85FDCA5F32E4}"/>
              </a:ext>
            </a:extLst>
          </p:cNvPr>
          <p:cNvGrpSpPr/>
          <p:nvPr/>
        </p:nvGrpSpPr>
        <p:grpSpPr>
          <a:xfrm>
            <a:off x="7254782" y="1553230"/>
            <a:ext cx="1282722" cy="3053253"/>
            <a:chOff x="-487773" y="1534163"/>
            <a:chExt cx="1282722" cy="3053253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0CC1D41C-6B03-0742-B7A6-AE0C8591A5E7}"/>
                </a:ext>
              </a:extLst>
            </p:cNvPr>
            <p:cNvSpPr txBox="1"/>
            <p:nvPr/>
          </p:nvSpPr>
          <p:spPr>
            <a:xfrm>
              <a:off x="-487773" y="1534163"/>
              <a:ext cx="128272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Higher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the better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3C4E78-5F0E-D64D-A364-E97108AD04BA}"/>
                </a:ext>
              </a:extLst>
            </p:cNvPr>
            <p:cNvSpPr/>
            <p:nvPr/>
          </p:nvSpPr>
          <p:spPr>
            <a:xfrm>
              <a:off x="53517" y="2256589"/>
              <a:ext cx="200139" cy="2330827"/>
            </a:xfrm>
            <a:prstGeom prst="up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4D5E59-91EA-FE4A-B030-432016FFC3E2}"/>
              </a:ext>
            </a:extLst>
          </p:cNvPr>
          <p:cNvSpPr txBox="1"/>
          <p:nvPr/>
        </p:nvSpPr>
        <p:spPr>
          <a:xfrm>
            <a:off x="1104023" y="5648465"/>
            <a:ext cx="700183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 has low overhead compared to the native execution</a:t>
            </a: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 has similar throughput as SRS </a:t>
            </a:r>
          </a:p>
        </p:txBody>
      </p:sp>
    </p:spTree>
    <p:extLst>
      <p:ext uri="{BB962C8B-B14F-4D97-AF65-F5344CB8AC3E}">
        <p14:creationId xmlns:p14="http://schemas.microsoft.com/office/powerpoint/2010/main" val="30533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9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5166" y="1206148"/>
            <a:ext cx="8593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ApproxIoT</a:t>
            </a:r>
            <a:r>
              <a:rPr lang="en-US" sz="2400" b="1" dirty="0"/>
              <a:t>: </a:t>
            </a:r>
            <a:r>
              <a:rPr lang="en-US" sz="2400" dirty="0"/>
              <a:t>Approximate analytics for edge computing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24995" y="2819323"/>
            <a:ext cx="8060190" cy="367479"/>
            <a:chOff x="909924" y="3249350"/>
            <a:chExt cx="7383364" cy="367479"/>
          </a:xfrm>
        </p:grpSpPr>
        <p:sp>
          <p:nvSpPr>
            <p:cNvPr id="11" name="Rounded Rectangle 10"/>
            <p:cNvSpPr/>
            <p:nvPr/>
          </p:nvSpPr>
          <p:spPr>
            <a:xfrm>
              <a:off x="909924" y="3249350"/>
              <a:ext cx="1596700" cy="3674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Adaptability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2549518" y="3259046"/>
              <a:ext cx="5743770" cy="3483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Adaptive execution based on budget and resources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4994" y="3514686"/>
            <a:ext cx="8060191" cy="361545"/>
            <a:chOff x="905505" y="4036391"/>
            <a:chExt cx="7419587" cy="361545"/>
          </a:xfrm>
        </p:grpSpPr>
        <p:sp>
          <p:nvSpPr>
            <p:cNvPr id="9" name="Rounded Rectangle 8"/>
            <p:cNvSpPr/>
            <p:nvPr/>
          </p:nvSpPr>
          <p:spPr>
            <a:xfrm>
              <a:off x="905505" y="4036391"/>
              <a:ext cx="1607276" cy="36154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Hans" sz="2000" dirty="0"/>
                <a:t>Transparency</a:t>
              </a:r>
              <a:endParaRPr lang="en-US" sz="20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549520" y="4057825"/>
              <a:ext cx="5775572" cy="3281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Requires no code changes and  resource management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68063" y="4348008"/>
            <a:ext cx="4431020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More details on the project website:</a:t>
            </a:r>
          </a:p>
          <a:p>
            <a:pPr algn="ctr"/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ApproxIoT.github.io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ApproxIoT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/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24994" y="2176214"/>
            <a:ext cx="8060191" cy="367479"/>
            <a:chOff x="1535947" y="2673309"/>
            <a:chExt cx="6880504" cy="367479"/>
          </a:xfrm>
        </p:grpSpPr>
        <p:sp>
          <p:nvSpPr>
            <p:cNvPr id="14" name="Rounded Rectangle 13"/>
            <p:cNvSpPr/>
            <p:nvPr/>
          </p:nvSpPr>
          <p:spPr>
            <a:xfrm>
              <a:off x="1535947" y="2673309"/>
              <a:ext cx="1532273" cy="3674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Efficiency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3105925" y="2683005"/>
              <a:ext cx="5310526" cy="3483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Hans" sz="2000" dirty="0"/>
                <a:t>Efficient c</a:t>
              </a:r>
              <a:r>
                <a:rPr lang="en-US" sz="2000" dirty="0"/>
                <a:t>omputing and bandwidth</a:t>
              </a:r>
              <a:r>
                <a:rPr lang="zh-Hans" altLang="en-US" sz="2000" dirty="0"/>
                <a:t> </a:t>
              </a:r>
              <a:r>
                <a:rPr lang="en-US" altLang="zh-Hans" sz="2000" dirty="0"/>
                <a:t>resource</a:t>
              </a:r>
              <a:r>
                <a:rPr lang="zh-Hans" altLang="en-US" sz="2000" dirty="0"/>
                <a:t> </a:t>
              </a:r>
              <a:r>
                <a:rPr lang="en-US" altLang="zh-Hans" sz="2000" dirty="0"/>
                <a:t>utilization</a:t>
              </a:r>
              <a:r>
                <a:rPr lang="zh-Hans" altLang="en-US" sz="2000" dirty="0"/>
                <a:t> </a:t>
              </a:r>
              <a:r>
                <a:rPr lang="en-US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online services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353340" y="2146909"/>
            <a:ext cx="1" cy="16070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21463" y="2852936"/>
            <a:ext cx="1998274" cy="2556548"/>
            <a:chOff x="517674" y="3761355"/>
            <a:chExt cx="1998274" cy="255654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4" y="3761355"/>
              <a:ext cx="1836548" cy="183654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35948" y="5597903"/>
              <a:ext cx="198000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Low latency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1719" y="3753973"/>
            <a:ext cx="3389467" cy="417347"/>
            <a:chOff x="2451345" y="3753973"/>
            <a:chExt cx="3389467" cy="41734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2451345" y="3753973"/>
              <a:ext cx="3389467" cy="172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693153" y="3771210"/>
              <a:ext cx="979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Tension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903704" y="1642853"/>
            <a:ext cx="2899271" cy="5040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Approximate computing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232734" y="2950441"/>
            <a:ext cx="1980000" cy="2459043"/>
            <a:chOff x="6232734" y="2950441"/>
            <a:chExt cx="1980000" cy="2459043"/>
          </a:xfrm>
        </p:grpSpPr>
        <p:grpSp>
          <p:nvGrpSpPr>
            <p:cNvPr id="29" name="Group 28"/>
            <p:cNvGrpSpPr/>
            <p:nvPr/>
          </p:nvGrpSpPr>
          <p:grpSpPr>
            <a:xfrm>
              <a:off x="6232734" y="2950441"/>
              <a:ext cx="1980000" cy="2459043"/>
              <a:chOff x="6059360" y="3065026"/>
              <a:chExt cx="1980000" cy="245904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059360" y="4804069"/>
                <a:ext cx="1980000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Efficient resource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utilization</a:t>
                </a:r>
              </a:p>
            </p:txBody>
          </p:sp>
          <p:pic>
            <p:nvPicPr>
              <p:cNvPr id="32" name="Picture 2" descr="http://research.computing.yale.edu/sites/default/files/hpc_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9360" y="3065026"/>
                <a:ext cx="1962150" cy="1409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7629" y="3811301"/>
              <a:ext cx="672360" cy="67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2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5573" y="1312803"/>
            <a:ext cx="7492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Many applications: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Approximate output is good enough!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5574" y="2321433"/>
            <a:ext cx="749218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proportion of data is more important than the precise numbers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5D7336-DA13-244A-92D6-F7D4ED95D484}"/>
              </a:ext>
            </a:extLst>
          </p:cNvPr>
          <p:cNvGrpSpPr/>
          <p:nvPr/>
        </p:nvGrpSpPr>
        <p:grpSpPr>
          <a:xfrm>
            <a:off x="1499087" y="2876460"/>
            <a:ext cx="6249902" cy="3493907"/>
            <a:chOff x="1702966" y="2694580"/>
            <a:chExt cx="5568262" cy="35870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244858-D8A2-1C44-91C0-82369021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966" y="2694580"/>
              <a:ext cx="5568262" cy="29794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7180D5-2936-B249-A591-65562C997902}"/>
                </a:ext>
              </a:extLst>
            </p:cNvPr>
            <p:cNvSpPr txBox="1"/>
            <p:nvPr/>
          </p:nvSpPr>
          <p:spPr>
            <a:xfrm>
              <a:off x="3348700" y="5807638"/>
              <a:ext cx="2276794" cy="473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Live taxi </a:t>
              </a:r>
              <a:r>
                <a:rPr lang="en-US" sz="2400" dirty="0" err="1"/>
                <a:t>heatmap</a:t>
              </a:r>
              <a:r>
                <a:rPr lang="en-US" sz="2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4</a:t>
            </a:fld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2244" y="1929515"/>
            <a:ext cx="76639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To achieve low latency, </a:t>
            </a:r>
            <a:r>
              <a:rPr lang="en-US" sz="2000" dirty="0"/>
              <a:t>compute over a sub-set of data items instead of the entire data-set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EECB0-970A-7A41-8BB2-0900250A9F1A}"/>
              </a:ext>
            </a:extLst>
          </p:cNvPr>
          <p:cNvSpPr/>
          <p:nvPr/>
        </p:nvSpPr>
        <p:spPr>
          <a:xfrm>
            <a:off x="5308969" y="3759758"/>
            <a:ext cx="1097215" cy="853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D26BE4-305B-C644-97F6-3032D27D7F4B}"/>
              </a:ext>
            </a:extLst>
          </p:cNvPr>
          <p:cNvSpPr/>
          <p:nvPr/>
        </p:nvSpPr>
        <p:spPr>
          <a:xfrm>
            <a:off x="1451980" y="3869984"/>
            <a:ext cx="364375" cy="464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6E8739-2CC0-8241-8552-BEBDE2EE54EF}"/>
              </a:ext>
            </a:extLst>
          </p:cNvPr>
          <p:cNvSpPr/>
          <p:nvPr/>
        </p:nvSpPr>
        <p:spPr>
          <a:xfrm>
            <a:off x="6644920" y="3639476"/>
            <a:ext cx="2567053" cy="7499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Approximate output </a:t>
            </a:r>
            <a:r>
              <a:rPr lang="en-US" sz="2000" dirty="0">
                <a:solidFill>
                  <a:schemeClr val="tx1"/>
                </a:solidFill>
              </a:rPr>
              <a:t>± error bound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E44D45-A89E-D54F-8EB7-459F8E9E0C3E}"/>
              </a:ext>
            </a:extLst>
          </p:cNvPr>
          <p:cNvSpPr/>
          <p:nvPr/>
        </p:nvSpPr>
        <p:spPr>
          <a:xfrm>
            <a:off x="1855833" y="3692508"/>
            <a:ext cx="1543406" cy="994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chemeClr val="tx1"/>
                </a:solidFill>
              </a:rPr>
              <a:t>Approximate</a:t>
            </a:r>
            <a:r>
              <a:rPr lang="zh-Hans" altLang="en-US" dirty="0">
                <a:solidFill>
                  <a:schemeClr val="tx1"/>
                </a:solidFill>
              </a:rPr>
              <a:t> </a:t>
            </a:r>
            <a:r>
              <a:rPr lang="en-US" altLang="zh-Hans" dirty="0">
                <a:solidFill>
                  <a:schemeClr val="tx1"/>
                </a:solidFill>
              </a:rPr>
              <a:t>computing</a:t>
            </a:r>
          </a:p>
          <a:p>
            <a:pPr algn="ctr"/>
            <a:r>
              <a:rPr lang="en-US" altLang="zh-Hans" dirty="0">
                <a:solidFill>
                  <a:schemeClr val="tx1"/>
                </a:solidFill>
              </a:rPr>
              <a:t>(sampling)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D8977D4-EB8A-AF43-987D-69FE6C739779}"/>
              </a:ext>
            </a:extLst>
          </p:cNvPr>
          <p:cNvSpPr/>
          <p:nvPr/>
        </p:nvSpPr>
        <p:spPr>
          <a:xfrm>
            <a:off x="3448458" y="3869984"/>
            <a:ext cx="364375" cy="464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9E24256-15CC-4C47-A5FD-1C221626A650}"/>
              </a:ext>
            </a:extLst>
          </p:cNvPr>
          <p:cNvSpPr/>
          <p:nvPr/>
        </p:nvSpPr>
        <p:spPr>
          <a:xfrm>
            <a:off x="4881769" y="3894064"/>
            <a:ext cx="364375" cy="464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7CFE791-1406-C044-BBFA-BADD80DD7ECB}"/>
              </a:ext>
            </a:extLst>
          </p:cNvPr>
          <p:cNvSpPr/>
          <p:nvPr/>
        </p:nvSpPr>
        <p:spPr>
          <a:xfrm>
            <a:off x="6469009" y="3894748"/>
            <a:ext cx="364375" cy="464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14D334F-7776-BA4B-9B8A-6969A61AFEAF}"/>
              </a:ext>
            </a:extLst>
          </p:cNvPr>
          <p:cNvSpPr/>
          <p:nvPr/>
        </p:nvSpPr>
        <p:spPr>
          <a:xfrm>
            <a:off x="121970" y="3517355"/>
            <a:ext cx="1270682" cy="117013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3E56B08F-238F-CA49-A77B-6B697E5243A6}"/>
              </a:ext>
            </a:extLst>
          </p:cNvPr>
          <p:cNvSpPr/>
          <p:nvPr/>
        </p:nvSpPr>
        <p:spPr>
          <a:xfrm>
            <a:off x="3862052" y="3869984"/>
            <a:ext cx="934480" cy="513033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t>5</a:t>
            </a:fld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70DB6E3-968B-8740-8426-9AA6C777EED2}"/>
              </a:ext>
            </a:extLst>
          </p:cNvPr>
          <p:cNvSpPr/>
          <p:nvPr/>
        </p:nvSpPr>
        <p:spPr>
          <a:xfrm>
            <a:off x="2597283" y="1304281"/>
            <a:ext cx="3661956" cy="5003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StreamApprox</a:t>
            </a:r>
            <a:r>
              <a:rPr lang="en-US" sz="2000" dirty="0"/>
              <a:t> [Middleware’17]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721B77-5ADC-DC41-894F-6C7A75FCE18F}"/>
              </a:ext>
            </a:extLst>
          </p:cNvPr>
          <p:cNvGrpSpPr/>
          <p:nvPr/>
        </p:nvGrpSpPr>
        <p:grpSpPr>
          <a:xfrm>
            <a:off x="83699" y="2231222"/>
            <a:ext cx="9060301" cy="2603920"/>
            <a:chOff x="83699" y="2231222"/>
            <a:chExt cx="9060301" cy="260392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A61A85-7D69-B64D-BA34-9188FE167161}"/>
                </a:ext>
              </a:extLst>
            </p:cNvPr>
            <p:cNvSpPr txBox="1"/>
            <p:nvPr/>
          </p:nvSpPr>
          <p:spPr>
            <a:xfrm>
              <a:off x="6671923" y="2946349"/>
              <a:ext cx="24720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Approximate output </a:t>
              </a:r>
              <a:r>
                <a:rPr lang="en-US" sz="2000" dirty="0">
                  <a:latin typeface="Helvetica Light" pitchFamily="2" charset="0"/>
                </a:rPr>
                <a:t>± </a:t>
              </a:r>
              <a:r>
                <a:rPr lang="en-US" sz="2000" dirty="0"/>
                <a:t>error bound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7D07D9-BA74-5440-BFDC-968542DEE333}"/>
                </a:ext>
              </a:extLst>
            </p:cNvPr>
            <p:cNvSpPr txBox="1"/>
            <p:nvPr/>
          </p:nvSpPr>
          <p:spPr>
            <a:xfrm>
              <a:off x="4229957" y="2850182"/>
              <a:ext cx="1872208" cy="1015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2000" dirty="0"/>
            </a:p>
            <a:p>
              <a:pPr algn="ctr"/>
              <a:r>
                <a:rPr lang="en-US" sz="2000" b="1" dirty="0" err="1"/>
                <a:t>StreamApprox</a:t>
              </a:r>
              <a:endParaRPr lang="en-US" sz="2000" b="1" dirty="0"/>
            </a:p>
            <a:p>
              <a:pPr algn="ctr"/>
              <a:endParaRPr lang="en-US" sz="20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CEC1CF-92E3-2F42-AB71-0853C967F5A2}"/>
                </a:ext>
              </a:extLst>
            </p:cNvPr>
            <p:cNvCxnSpPr/>
            <p:nvPr/>
          </p:nvCxnSpPr>
          <p:spPr>
            <a:xfrm>
              <a:off x="6108471" y="3396177"/>
              <a:ext cx="57606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44408B-E471-214F-8357-86AF3890C792}"/>
                </a:ext>
              </a:extLst>
            </p:cNvPr>
            <p:cNvSpPr txBox="1"/>
            <p:nvPr/>
          </p:nvSpPr>
          <p:spPr>
            <a:xfrm>
              <a:off x="1488798" y="2682307"/>
              <a:ext cx="1456368" cy="13234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Stream </a:t>
              </a:r>
            </a:p>
            <a:p>
              <a:pPr algn="ctr"/>
              <a:r>
                <a:rPr lang="en-US" sz="2000" b="1" dirty="0"/>
                <a:t>aggregator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3F226B-C750-2347-B357-AF24643D2E07}"/>
                </a:ext>
              </a:extLst>
            </p:cNvPr>
            <p:cNvSpPr txBox="1"/>
            <p:nvPr/>
          </p:nvSpPr>
          <p:spPr>
            <a:xfrm>
              <a:off x="83699" y="232015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92A141-9609-DC4D-B420-3A64C0C6F769}"/>
                </a:ext>
              </a:extLst>
            </p:cNvPr>
            <p:cNvCxnSpPr/>
            <p:nvPr/>
          </p:nvCxnSpPr>
          <p:spPr>
            <a:xfrm>
              <a:off x="493900" y="2513914"/>
              <a:ext cx="994898" cy="340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E3F47-DF45-A444-ABC5-03CF9540E404}"/>
                </a:ext>
              </a:extLst>
            </p:cNvPr>
            <p:cNvSpPr txBox="1"/>
            <p:nvPr/>
          </p:nvSpPr>
          <p:spPr>
            <a:xfrm>
              <a:off x="83699" y="290018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7F391-30B6-0940-B411-35E4BE7FEA47}"/>
                </a:ext>
              </a:extLst>
            </p:cNvPr>
            <p:cNvSpPr txBox="1"/>
            <p:nvPr/>
          </p:nvSpPr>
          <p:spPr>
            <a:xfrm>
              <a:off x="83699" y="3505416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n</a:t>
              </a:r>
              <a:endParaRPr lang="en-US" sz="2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F885E9C-39B8-7944-B0C9-CA8F8EDFADA2}"/>
                </a:ext>
              </a:extLst>
            </p:cNvPr>
            <p:cNvSpPr txBox="1"/>
            <p:nvPr/>
          </p:nvSpPr>
          <p:spPr>
            <a:xfrm rot="5400000">
              <a:off x="208912" y="3187781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DDD239-90C0-8E49-9432-BDA8A982942A}"/>
                </a:ext>
              </a:extLst>
            </p:cNvPr>
            <p:cNvCxnSpPr/>
            <p:nvPr/>
          </p:nvCxnSpPr>
          <p:spPr>
            <a:xfrm flipV="1">
              <a:off x="515747" y="3059426"/>
              <a:ext cx="994898" cy="254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51B6CC-52D7-D845-BA01-4BE8CFEE5F1E}"/>
                </a:ext>
              </a:extLst>
            </p:cNvPr>
            <p:cNvCxnSpPr/>
            <p:nvPr/>
          </p:nvCxnSpPr>
          <p:spPr>
            <a:xfrm flipV="1">
              <a:off x="515747" y="3428486"/>
              <a:ext cx="973051" cy="2615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83E7A2-D2C9-374D-B9A7-F00A7C5DA851}"/>
                </a:ext>
              </a:extLst>
            </p:cNvPr>
            <p:cNvSpPr txBox="1"/>
            <p:nvPr/>
          </p:nvSpPr>
          <p:spPr>
            <a:xfrm>
              <a:off x="2846285" y="2717425"/>
              <a:ext cx="1456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 stream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14C33E-E930-4C45-A740-4CDB162A7987}"/>
                </a:ext>
              </a:extLst>
            </p:cNvPr>
            <p:cNvCxnSpPr/>
            <p:nvPr/>
          </p:nvCxnSpPr>
          <p:spPr>
            <a:xfrm>
              <a:off x="2945166" y="3387836"/>
              <a:ext cx="12784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4B984F8-870F-F243-802B-9892185F3571}"/>
                </a:ext>
              </a:extLst>
            </p:cNvPr>
            <p:cNvSpPr/>
            <p:nvPr/>
          </p:nvSpPr>
          <p:spPr>
            <a:xfrm>
              <a:off x="944656" y="2231222"/>
              <a:ext cx="8100614" cy="1977101"/>
            </a:xfrm>
            <a:prstGeom prst="round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143B20-8765-6D40-B6BD-CB09E359E256}"/>
                </a:ext>
              </a:extLst>
            </p:cNvPr>
            <p:cNvSpPr txBox="1"/>
            <p:nvPr/>
          </p:nvSpPr>
          <p:spPr>
            <a:xfrm>
              <a:off x="3177227" y="4311922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datacenter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1884AE-F00B-654B-A4D4-DE254C45BAA2}"/>
              </a:ext>
            </a:extLst>
          </p:cNvPr>
          <p:cNvSpPr txBox="1"/>
          <p:nvPr/>
        </p:nvSpPr>
        <p:spPr>
          <a:xfrm>
            <a:off x="766870" y="4517728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Limitations: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BB01D-884D-B946-911A-E34429062BCE}"/>
              </a:ext>
            </a:extLst>
          </p:cNvPr>
          <p:cNvSpPr txBox="1"/>
          <p:nvPr/>
        </p:nvSpPr>
        <p:spPr>
          <a:xfrm>
            <a:off x="801735" y="5144547"/>
            <a:ext cx="443792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wastes bandwidth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utilizes only cloud resources </a:t>
            </a:r>
          </a:p>
        </p:txBody>
      </p:sp>
    </p:spTree>
    <p:extLst>
      <p:ext uri="{BB962C8B-B14F-4D97-AF65-F5344CB8AC3E}">
        <p14:creationId xmlns:p14="http://schemas.microsoft.com/office/powerpoint/2010/main" val="14371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/>
      <p:bldP spid="32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22EF-1F5C-1244-8055-CFADC9EC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1A3EA-9FE0-4C4B-B3B1-BE9773A9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3586" y="6280587"/>
            <a:ext cx="2057400" cy="365125"/>
          </a:xfrm>
        </p:spPr>
        <p:txBody>
          <a:bodyPr/>
          <a:lstStyle/>
          <a:p>
            <a:fld id="{172E3122-DE14-4344-9394-0850313CF56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30242A-FF87-1847-99BD-D661E21D22C4}"/>
              </a:ext>
            </a:extLst>
          </p:cNvPr>
          <p:cNvGrpSpPr/>
          <p:nvPr/>
        </p:nvGrpSpPr>
        <p:grpSpPr>
          <a:xfrm>
            <a:off x="5771581" y="2389675"/>
            <a:ext cx="2209601" cy="1974516"/>
            <a:chOff x="43434" y="862889"/>
            <a:chExt cx="2446317" cy="244631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EFC6FE-E26C-5E46-BEF8-913B14196B7D}"/>
                </a:ext>
              </a:extLst>
            </p:cNvPr>
            <p:cNvSpPr/>
            <p:nvPr/>
          </p:nvSpPr>
          <p:spPr>
            <a:xfrm>
              <a:off x="43434" y="862889"/>
              <a:ext cx="2446317" cy="2446317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477E64-1609-5346-BCB3-CCC0D86106E3}"/>
                </a:ext>
              </a:extLst>
            </p:cNvPr>
            <p:cNvSpPr txBox="1"/>
            <p:nvPr/>
          </p:nvSpPr>
          <p:spPr>
            <a:xfrm>
              <a:off x="408644" y="1176768"/>
              <a:ext cx="1539835" cy="815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Cloud</a:t>
              </a:r>
            </a:p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C43272-C111-8546-A3E3-C5250FF8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296" y="1722673"/>
              <a:ext cx="1538591" cy="12448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E2D067-0E66-EA4F-BB39-12D2CB898A12}"/>
              </a:ext>
            </a:extLst>
          </p:cNvPr>
          <p:cNvGrpSpPr/>
          <p:nvPr/>
        </p:nvGrpSpPr>
        <p:grpSpPr>
          <a:xfrm>
            <a:off x="3200371" y="3841160"/>
            <a:ext cx="2492506" cy="1974516"/>
            <a:chOff x="3200371" y="3841160"/>
            <a:chExt cx="2492506" cy="19745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7C9022-AC85-1442-ABAA-68572493AA48}"/>
                </a:ext>
              </a:extLst>
            </p:cNvPr>
            <p:cNvSpPr/>
            <p:nvPr/>
          </p:nvSpPr>
          <p:spPr>
            <a:xfrm>
              <a:off x="3483276" y="3841160"/>
              <a:ext cx="2209601" cy="1974516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0E863-3928-994D-9BC5-8EC1647DFEBD}"/>
                </a:ext>
              </a:extLst>
            </p:cNvPr>
            <p:cNvGrpSpPr/>
            <p:nvPr/>
          </p:nvGrpSpPr>
          <p:grpSpPr>
            <a:xfrm>
              <a:off x="3200371" y="4605393"/>
              <a:ext cx="1390834" cy="1018755"/>
              <a:chOff x="2913907" y="3606233"/>
              <a:chExt cx="1539835" cy="126218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CC4C570-57F3-034F-8503-00AC330C7766}"/>
                  </a:ext>
                </a:extLst>
              </p:cNvPr>
              <p:cNvSpPr/>
              <p:nvPr/>
            </p:nvSpPr>
            <p:spPr>
              <a:xfrm>
                <a:off x="2997040" y="3606233"/>
                <a:ext cx="1262182" cy="12621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B5B8AF-FF7A-2F4C-9489-C9C0732C0C25}"/>
                  </a:ext>
                </a:extLst>
              </p:cNvPr>
              <p:cNvSpPr txBox="1"/>
              <p:nvPr/>
            </p:nvSpPr>
            <p:spPr>
              <a:xfrm>
                <a:off x="2913907" y="3795719"/>
                <a:ext cx="1539835" cy="747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Gateway</a:t>
                </a:r>
              </a:p>
              <a:p>
                <a:pPr algn="ctr"/>
                <a:endParaRPr lang="en-US" dirty="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DB3FD08-C9DB-5E4C-82E1-76A8EFF20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440" y="4154836"/>
                <a:ext cx="804898" cy="576586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A1738-85EF-1344-9615-B99AEA7725A3}"/>
                </a:ext>
              </a:extLst>
            </p:cNvPr>
            <p:cNvSpPr txBox="1"/>
            <p:nvPr/>
          </p:nvSpPr>
          <p:spPr>
            <a:xfrm>
              <a:off x="3587899" y="3921253"/>
              <a:ext cx="200661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Edge node</a:t>
              </a:r>
            </a:p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Local processing</a:t>
              </a:r>
            </a:p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4D25A6-BE48-5A4A-8505-E799C135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618916" y="4704010"/>
              <a:ext cx="818742" cy="73163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93A0E3-772A-1346-AD05-510A11B76240}"/>
              </a:ext>
            </a:extLst>
          </p:cNvPr>
          <p:cNvGrpSpPr/>
          <p:nvPr/>
        </p:nvGrpSpPr>
        <p:grpSpPr>
          <a:xfrm>
            <a:off x="1031185" y="2263547"/>
            <a:ext cx="2209601" cy="1974516"/>
            <a:chOff x="5731927" y="1408730"/>
            <a:chExt cx="2446317" cy="244631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DBBCB5-BF3B-6447-B568-09DDA253997F}"/>
                </a:ext>
              </a:extLst>
            </p:cNvPr>
            <p:cNvSpPr/>
            <p:nvPr/>
          </p:nvSpPr>
          <p:spPr>
            <a:xfrm>
              <a:off x="5731927" y="1408730"/>
              <a:ext cx="2446317" cy="244631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7DAFEEF-8F19-F143-8D05-51824740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8007" y="2281329"/>
              <a:ext cx="1454012" cy="133769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8269B-E577-5A4A-827F-B1786FDD0B9F}"/>
                </a:ext>
              </a:extLst>
            </p:cNvPr>
            <p:cNvSpPr txBox="1"/>
            <p:nvPr/>
          </p:nvSpPr>
          <p:spPr>
            <a:xfrm>
              <a:off x="6145095" y="1483716"/>
              <a:ext cx="1539835" cy="1223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Source of data</a:t>
              </a:r>
            </a:p>
            <a:p>
              <a:pPr algn="ctr"/>
              <a:endParaRPr lang="en-US" dirty="0"/>
            </a:p>
          </p:txBody>
        </p:sp>
      </p:grp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7B118CB-5EA7-B140-ADAA-46FFBD94B705}"/>
              </a:ext>
            </a:extLst>
          </p:cNvPr>
          <p:cNvCxnSpPr>
            <a:cxnSpLocks/>
          </p:cNvCxnSpPr>
          <p:nvPr/>
        </p:nvCxnSpPr>
        <p:spPr>
          <a:xfrm rot="5400000">
            <a:off x="5910296" y="4124578"/>
            <a:ext cx="743707" cy="1226810"/>
          </a:xfrm>
          <a:prstGeom prst="bentConnector2">
            <a:avLst/>
          </a:prstGeom>
          <a:ln w="34925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5C14801-0F5D-4548-85E0-20CD2F5EFBC9}"/>
              </a:ext>
            </a:extLst>
          </p:cNvPr>
          <p:cNvCxnSpPr>
            <a:cxnSpLocks/>
          </p:cNvCxnSpPr>
          <p:nvPr/>
        </p:nvCxnSpPr>
        <p:spPr>
          <a:xfrm rot="10800000">
            <a:off x="2104872" y="4247512"/>
            <a:ext cx="1174998" cy="936060"/>
          </a:xfrm>
          <a:prstGeom prst="bentConnector2">
            <a:avLst/>
          </a:prstGeom>
          <a:ln w="34925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F4BD253-1384-1D4A-A049-B7BC5223B682}"/>
              </a:ext>
            </a:extLst>
          </p:cNvPr>
          <p:cNvSpPr txBox="1"/>
          <p:nvPr/>
        </p:nvSpPr>
        <p:spPr>
          <a:xfrm>
            <a:off x="1031185" y="1352521"/>
            <a:ext cx="694999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Allows data to be processed at the edge </a:t>
            </a:r>
          </a:p>
          <a:p>
            <a:pPr algn="ctr"/>
            <a:r>
              <a:rPr lang="en-US" sz="2000" dirty="0"/>
              <a:t>node before it’s sent to the 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A1697-2DA1-5648-873A-DF766D85E158}"/>
              </a:ext>
            </a:extLst>
          </p:cNvPr>
          <p:cNvSpPr txBox="1"/>
          <p:nvPr/>
        </p:nvSpPr>
        <p:spPr>
          <a:xfrm>
            <a:off x="1046642" y="5363457"/>
            <a:ext cx="141120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Sav</a:t>
            </a:r>
            <a:r>
              <a:rPr lang="en-US" altLang="zh-Hans" sz="2000" dirty="0"/>
              <a:t>es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bandwidth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83B98-5B57-3B4B-9211-0E60DB9FF4D6}"/>
              </a:ext>
            </a:extLst>
          </p:cNvPr>
          <p:cNvSpPr txBox="1"/>
          <p:nvPr/>
        </p:nvSpPr>
        <p:spPr>
          <a:xfrm>
            <a:off x="6437751" y="5341269"/>
            <a:ext cx="184587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Provides more resources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DC8B288-4F6B-6F49-90F8-EBB2B9406DBF}"/>
              </a:ext>
            </a:extLst>
          </p:cNvPr>
          <p:cNvSpPr/>
          <p:nvPr/>
        </p:nvSpPr>
        <p:spPr>
          <a:xfrm rot="9157385">
            <a:off x="2710402" y="5435270"/>
            <a:ext cx="483551" cy="30675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9BDFDCF-8EF3-2E4B-A3D0-CAF6EDE1DE8E}"/>
              </a:ext>
            </a:extLst>
          </p:cNvPr>
          <p:cNvSpPr/>
          <p:nvPr/>
        </p:nvSpPr>
        <p:spPr>
          <a:xfrm rot="1113705">
            <a:off x="5675708" y="5349868"/>
            <a:ext cx="483551" cy="30675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/>
      <p:bldP spid="23" grpId="0" animBg="1"/>
      <p:bldP spid="24" grpId="0" animBg="1"/>
      <p:bldP spid="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4070-A920-A441-A45D-CA787BC0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infrastructure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529D2C-FAFC-5C49-B1A4-E6A664CDA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330" y="1140816"/>
            <a:ext cx="4034790" cy="3437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8412A-9CE4-A843-959A-2DAEBF9E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59E24-3AA3-7547-911C-A2F1C61DE7F7}"/>
              </a:ext>
            </a:extLst>
          </p:cNvPr>
          <p:cNvSpPr txBox="1"/>
          <p:nvPr/>
        </p:nvSpPr>
        <p:spPr>
          <a:xfrm>
            <a:off x="120929" y="5998328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peering.google.com</a:t>
            </a:r>
            <a:r>
              <a:rPr lang="en-US" dirty="0">
                <a:hlinkClick r:id="rId4"/>
              </a:rPr>
              <a:t>/#/infrastructure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6B21E-0499-524C-85A9-704351DC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1" y="4294282"/>
            <a:ext cx="4691982" cy="17040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064B7B-049D-774C-8926-A67DDC599E5B}"/>
              </a:ext>
            </a:extLst>
          </p:cNvPr>
          <p:cNvGrpSpPr/>
          <p:nvPr/>
        </p:nvGrpSpPr>
        <p:grpSpPr>
          <a:xfrm>
            <a:off x="5142107" y="1594442"/>
            <a:ext cx="3945504" cy="991569"/>
            <a:chOff x="5046312" y="1587314"/>
            <a:chExt cx="3945504" cy="991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368BE-85CA-4549-B435-36BC08ED1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6312" y="1587314"/>
              <a:ext cx="1983138" cy="9915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ADA735-BFB4-BB41-833E-05F5871DFCFE}"/>
                </a:ext>
              </a:extLst>
            </p:cNvPr>
            <p:cNvSpPr txBox="1"/>
            <p:nvPr/>
          </p:nvSpPr>
          <p:spPr>
            <a:xfrm>
              <a:off x="7173690" y="1907571"/>
              <a:ext cx="1818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Azure </a:t>
              </a:r>
              <a:r>
                <a:rPr lang="en-US" sz="2000" dirty="0" err="1"/>
                <a:t>IoT</a:t>
              </a:r>
              <a:r>
                <a:rPr lang="en-US" sz="2000" dirty="0"/>
                <a:t> 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87FB6F-342C-5D4F-8581-CF69484664A5}"/>
              </a:ext>
            </a:extLst>
          </p:cNvPr>
          <p:cNvGrpSpPr/>
          <p:nvPr/>
        </p:nvGrpSpPr>
        <p:grpSpPr>
          <a:xfrm>
            <a:off x="5142107" y="3244648"/>
            <a:ext cx="3598550" cy="834223"/>
            <a:chOff x="5046312" y="3354189"/>
            <a:chExt cx="3598550" cy="8342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57EC5F-089C-4E46-8EE0-F8B4F02C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6312" y="3354189"/>
              <a:ext cx="1983138" cy="8342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AF1CF7-8E8E-F243-9DE2-9FDF6DF79D60}"/>
                </a:ext>
              </a:extLst>
            </p:cNvPr>
            <p:cNvSpPr txBox="1"/>
            <p:nvPr/>
          </p:nvSpPr>
          <p:spPr>
            <a:xfrm>
              <a:off x="7173690" y="3571245"/>
              <a:ext cx="1471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Watson </a:t>
              </a:r>
              <a:r>
                <a:rPr lang="en-US" sz="2000" dirty="0" err="1"/>
                <a:t>IoT</a:t>
              </a:r>
              <a:endParaRPr lang="en-US" sz="20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BB321A-1565-DA42-A3A7-691EEAD86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90" y="1140607"/>
            <a:ext cx="1454479" cy="4999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1B69CC-30BE-2842-B879-0DE94A68C71A}"/>
              </a:ext>
            </a:extLst>
          </p:cNvPr>
          <p:cNvGrpSpPr/>
          <p:nvPr/>
        </p:nvGrpSpPr>
        <p:grpSpPr>
          <a:xfrm>
            <a:off x="5142107" y="5001738"/>
            <a:ext cx="3225051" cy="813005"/>
            <a:chOff x="5046312" y="4956957"/>
            <a:chExt cx="3225051" cy="8130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013C06-4FB4-2A4C-8885-0CC68D5B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6312" y="4956957"/>
              <a:ext cx="1983138" cy="8130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2F1E60-4199-9743-BBDD-7904E8DF3E1C}"/>
                </a:ext>
              </a:extLst>
            </p:cNvPr>
            <p:cNvSpPr txBox="1"/>
            <p:nvPr/>
          </p:nvSpPr>
          <p:spPr>
            <a:xfrm>
              <a:off x="7173690" y="4963718"/>
              <a:ext cx="1097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AWS </a:t>
              </a:r>
              <a:r>
                <a:rPr lang="en-US" sz="2000" dirty="0" err="1"/>
                <a:t>IoT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303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7273-84F4-B14A-8712-FE3EB012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98B7-539A-F949-8BF9-604F1680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7563"/>
            <a:ext cx="88098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build a stream analytics system</a:t>
            </a:r>
          </a:p>
          <a:p>
            <a:pPr lvl="1"/>
            <a:r>
              <a:rPr lang="en-US" dirty="0"/>
              <a:t>By utilizing the cloud and edge computing resources</a:t>
            </a:r>
          </a:p>
          <a:p>
            <a:pPr lvl="1"/>
            <a:r>
              <a:rPr lang="en-US" dirty="0"/>
              <a:t>By leveraging approximate computing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goals</a:t>
            </a:r>
          </a:p>
          <a:p>
            <a:pPr lvl="1"/>
            <a:r>
              <a:rPr lang="en-US" u="sng" dirty="0"/>
              <a:t>Efficiency</a:t>
            </a:r>
            <a:r>
              <a:rPr lang="en-US" dirty="0"/>
              <a:t>: Efficient utilization of computing resources</a:t>
            </a:r>
          </a:p>
          <a:p>
            <a:pPr lvl="1"/>
            <a:r>
              <a:rPr lang="en-US" u="sng" dirty="0"/>
              <a:t>Adaptability</a:t>
            </a:r>
            <a:r>
              <a:rPr lang="en-US" dirty="0"/>
              <a:t>: Adaptive execution based on the given budget resources</a:t>
            </a:r>
          </a:p>
          <a:p>
            <a:pPr lvl="1"/>
            <a:r>
              <a:rPr lang="en-US" altLang="zh-Hans" u="sng" dirty="0"/>
              <a:t>Transparency</a:t>
            </a:r>
            <a:r>
              <a:rPr lang="en-US" altLang="zh-Hans" dirty="0"/>
              <a:t>: </a:t>
            </a:r>
            <a:r>
              <a:rPr lang="en-US" dirty="0"/>
              <a:t>Requiring no code changes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45E0-1C67-F24F-9DC3-C45F9582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57414</TotalTime>
  <Words>762</Words>
  <Application>Microsoft Macintosh PowerPoint</Application>
  <PresentationFormat>On-screen Show (4:3)</PresentationFormat>
  <Paragraphs>277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DengXian</vt:lpstr>
      <vt:lpstr>华文楷体</vt:lpstr>
      <vt:lpstr>Arial</vt:lpstr>
      <vt:lpstr>Calibri</vt:lpstr>
      <vt:lpstr>Cambria Math</vt:lpstr>
      <vt:lpstr>Candara</vt:lpstr>
      <vt:lpstr>Helvetica Light</vt:lpstr>
      <vt:lpstr>Helvetica Neue</vt:lpstr>
      <vt:lpstr>Office Theme</vt:lpstr>
      <vt:lpstr>ApproxIoT  Approximate Computing for Edge Computing  https://ApproxIoT.github.io/ApproxIoT/ </vt:lpstr>
      <vt:lpstr>Modern online services</vt:lpstr>
      <vt:lpstr>Modern online services</vt:lpstr>
      <vt:lpstr>Approximate computing</vt:lpstr>
      <vt:lpstr>Approximate computing</vt:lpstr>
      <vt:lpstr>State-of-the-art system</vt:lpstr>
      <vt:lpstr>Edge computing</vt:lpstr>
      <vt:lpstr>Edge infrastructure</vt:lpstr>
      <vt:lpstr>Problem statement</vt:lpstr>
      <vt:lpstr>Outline</vt:lpstr>
      <vt:lpstr>ApproxIoT: Overview</vt:lpstr>
      <vt:lpstr>Naïve algorithm</vt:lpstr>
      <vt:lpstr>Background: Stratified sampling</vt:lpstr>
      <vt:lpstr>Background: Reservoir sampling</vt:lpstr>
      <vt:lpstr>ApproxIoT sampling algorithm</vt:lpstr>
      <vt:lpstr>WHS on edge nodes</vt:lpstr>
      <vt:lpstr>ApproxIoT in the cloud</vt:lpstr>
      <vt:lpstr>Outline</vt:lpstr>
      <vt:lpstr>Implementation</vt:lpstr>
      <vt:lpstr>Outline</vt:lpstr>
      <vt:lpstr>Experimental setup</vt:lpstr>
      <vt:lpstr>Accuracy vs. sample size</vt:lpstr>
      <vt:lpstr>Throughput vs. sample size</vt:lpstr>
      <vt:lpstr>Conclusion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 Quoc Do</dc:creator>
  <cp:keywords/>
  <dc:description/>
  <cp:lastModifiedBy>Microsoft Office User</cp:lastModifiedBy>
  <cp:revision>1653</cp:revision>
  <cp:lastPrinted>2017-10-22T16:07:28Z</cp:lastPrinted>
  <dcterms:created xsi:type="dcterms:W3CDTF">2017-01-03T14:08:55Z</dcterms:created>
  <dcterms:modified xsi:type="dcterms:W3CDTF">2018-06-19T20:32:21Z</dcterms:modified>
  <cp:category/>
</cp:coreProperties>
</file>